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
      <p:font typeface="Montserrat"/>
      <p:regular r:id="rId35"/>
      <p:bold r:id="rId36"/>
      <p:italic r:id="rId37"/>
      <p:boldItalic r:id="rId38"/>
    </p:embeddedFont>
    <p:embeddedFont>
      <p:font typeface="Google Sans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CFEE04-B913-48FD-A9E0-42BF9A87AA36}">
  <a:tblStyle styleId="{F4CFEE04-B913-48FD-A9E0-42BF9A87AA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Medium-bold.fntdata"/><Relationship Id="rId20" Type="http://schemas.openxmlformats.org/officeDocument/2006/relationships/slide" Target="slides/slide15.xml"/><Relationship Id="rId42" Type="http://schemas.openxmlformats.org/officeDocument/2006/relationships/font" Target="fonts/GoogleSansMedium-boldItalic.fntdata"/><Relationship Id="rId41" Type="http://schemas.openxmlformats.org/officeDocument/2006/relationships/font" Target="fonts/GoogleSansMedium-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GoogleSansMedium-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Pedir descarguen Workbench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7d9d8c2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7d9d8c2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7d9d8c2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7d9d8c2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7d9d8c2d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7d9d8c2d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441848"/>
                </a:solidFill>
                <a:latin typeface="Montserrat"/>
                <a:ea typeface="Montserrat"/>
                <a:cs typeface="Montserrat"/>
                <a:sym typeface="Montserrat"/>
              </a:rPr>
              <a:t>A continuación aprenderemos a usar combinaciones para seleccionar datos de varias tablas.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7d9d8c2d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7d9d8c2d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https://365datascience.com/tutorials/sql-tutorials/sql-joins/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7d9d8c2d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7d9d8c2d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7d9d8c2d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7d9d8c2d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41848"/>
                </a:solidFill>
                <a:latin typeface="Montserrat"/>
                <a:ea typeface="Montserrat"/>
                <a:cs typeface="Montserrat"/>
                <a:sym typeface="Montserrat"/>
              </a:rPr>
              <a:t>en una base de datos relacional, los datos se organizan en varias tablas compuestas por atributos (columnas) y registros (filas).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7d9d8c2d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7d9d8c2d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latin typeface="Montserrat"/>
                <a:ea typeface="Montserrat"/>
                <a:cs typeface="Montserrat"/>
                <a:sym typeface="Montserrat"/>
              </a:rPr>
              <a:t>ejemplos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7d9d8c2d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7d9d8c2d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Otro ejemplo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9546adfa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9546adfa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83d9952f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83d9952f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Full Join-</a:t>
            </a:r>
            <a:r>
              <a:rPr lang="en">
                <a:solidFill>
                  <a:srgbClr val="441848"/>
                </a:solidFill>
                <a:highlight>
                  <a:schemeClr val="lt1"/>
                </a:highlight>
                <a:latin typeface="Montserrat"/>
                <a:ea typeface="Montserrat"/>
                <a:cs typeface="Montserrat"/>
                <a:sym typeface="Montserrat"/>
              </a:rPr>
              <a:t>Full join is used to return all the records of both the tables as long as there is a matching record in either table.</a:t>
            </a:r>
            <a:endParaRPr>
              <a:solidFill>
                <a:srgbClr val="44184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Self Join-</a:t>
            </a:r>
            <a:r>
              <a:rPr lang="en">
                <a:solidFill>
                  <a:srgbClr val="441848"/>
                </a:solidFill>
                <a:highlight>
                  <a:schemeClr val="lt1"/>
                </a:highlight>
                <a:latin typeface="Montserrat"/>
                <a:ea typeface="Montserrat"/>
                <a:cs typeface="Montserrat"/>
                <a:sym typeface="Montserrat"/>
              </a:rPr>
              <a:t>Self join is a join that is used to join a table to itself. In a self-join, a table is considered as if it were two tables.</a:t>
            </a:r>
            <a:endParaRPr>
              <a:solidFill>
                <a:srgbClr val="44184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Cartesian Join-</a:t>
            </a:r>
            <a:r>
              <a:rPr lang="en">
                <a:solidFill>
                  <a:srgbClr val="441848"/>
                </a:solidFill>
                <a:highlight>
                  <a:schemeClr val="lt1"/>
                </a:highlight>
                <a:latin typeface="Montserrat"/>
                <a:ea typeface="Montserrat"/>
                <a:cs typeface="Montserrat"/>
                <a:sym typeface="Montserrat"/>
              </a:rPr>
              <a:t>Cartesian join is used to return the number of rows in the first table multiplied by the number of rows in the second table. It is also referred to as cross join.</a:t>
            </a:r>
            <a:endParaRPr>
              <a:solidFill>
                <a:srgbClr val="441848"/>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304105c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304105c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7d9d8c2d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7d9d8c2d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Algunas de las principales Joins en SQL son: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7d9d8c2d3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7d9d8c2d3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Algunas de las principales Joins en SQL son: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83d9952f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83d9952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https://dataschool.com/how-to-teach-people-sql/sql-join-types-explained-visually/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45d6e3502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45d6e3502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45d6e350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45d6e350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c4ff05a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c4ff05a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2b3b29b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2b3b29b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b3b29b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b3b29b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6e99b38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6e99b38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e96b65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e96b65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7d9d8c2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7d9d8c2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7d9d8c2d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7d9d8c2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7d9d8c2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7d9d8c2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5.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5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w3schools.com/sql/sql_ref_join.asp" TargetMode="Externa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www.codecademy.com/courses/learn-sql/lessons/multiple-tables/exercises/generalizations-multiple-tables" TargetMode="Externa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36.png"/><Relationship Id="rId5"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36.png"/><Relationship Id="rId6"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learnsql.com/blog/sql-join-cheat-sheet/joins-cheat-sheet-letter.pdf" TargetMode="External"/><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hyperlink" Target="https://learnsql.com/authors/learnsql/" TargetMode="External"/><Relationship Id="rId7" Type="http://schemas.openxmlformats.org/officeDocument/2006/relationships/hyperlink" Target="https://learnsql.com/authors/learnsq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olab.research.google.com/drive/1WEAlvGeWiHwMLHGHDuZLUMN939gtyq6b?usp=sharing" TargetMode="External"/><Relationship Id="rId4" Type="http://schemas.openxmlformats.org/officeDocument/2006/relationships/image" Target="../media/image42.png"/><Relationship Id="rId5"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3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learning.oreilly.com/library/view/learning-sql-3rd/9781492057604/ch05.html#cartesian_product" TargetMode="External"/><Relationship Id="rId4" Type="http://schemas.openxmlformats.org/officeDocument/2006/relationships/hyperlink" Target="https://learning.oreilly.com/library/view/learning-sql-3rd/9781492057604/ch09.html" TargetMode="External"/><Relationship Id="rId5" Type="http://schemas.openxmlformats.org/officeDocument/2006/relationships/image" Target="../media/image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kaggle.com/dansbecker/joining-data" TargetMode="External"/><Relationship Id="rId4" Type="http://schemas.openxmlformats.org/officeDocument/2006/relationships/hyperlink" Target="https://www.kaggle.com/alexisbcook/joins-and-unions" TargetMode="External"/><Relationship Id="rId5"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8"/>
          <p:cNvSpPr txBox="1"/>
          <p:nvPr/>
        </p:nvSpPr>
        <p:spPr>
          <a:xfrm>
            <a:off x="535250" y="2289475"/>
            <a:ext cx="40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SQL JOIN Keyword</a:t>
            </a:r>
            <a:endParaRPr>
              <a:latin typeface="Montserrat"/>
              <a:ea typeface="Montserrat"/>
              <a:cs typeface="Montserrat"/>
              <a:sym typeface="Montserrat"/>
            </a:endParaRPr>
          </a:p>
        </p:txBody>
      </p:sp>
      <p:sp>
        <p:nvSpPr>
          <p:cNvPr id="222" name="Google Shape;222;p48"/>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SQL JOIN Keyword</a:t>
            </a:r>
            <a:endParaRPr b="1" sz="3000">
              <a:solidFill>
                <a:srgbClr val="441848"/>
              </a:solidFill>
              <a:latin typeface="Montserrat"/>
              <a:ea typeface="Montserrat"/>
              <a:cs typeface="Montserrat"/>
              <a:sym typeface="Montserrat"/>
            </a:endParaRPr>
          </a:p>
        </p:txBody>
      </p:sp>
      <p:pic>
        <p:nvPicPr>
          <p:cNvPr id="223" name="Google Shape;223;p48"/>
          <p:cNvPicPr preferRelativeResize="0"/>
          <p:nvPr/>
        </p:nvPicPr>
        <p:blipFill>
          <a:blip r:embed="rId4">
            <a:alphaModFix/>
          </a:blip>
          <a:stretch>
            <a:fillRect/>
          </a:stretch>
        </p:blipFill>
        <p:spPr>
          <a:xfrm>
            <a:off x="5536474" y="1288750"/>
            <a:ext cx="2995901" cy="28291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9"/>
          <p:cNvSpPr txBox="1"/>
          <p:nvPr/>
        </p:nvSpPr>
        <p:spPr>
          <a:xfrm>
            <a:off x="535250" y="2289475"/>
            <a:ext cx="40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Review - Learn SQL | Codecademy</a:t>
            </a:r>
            <a:endParaRPr>
              <a:latin typeface="Montserrat"/>
              <a:ea typeface="Montserrat"/>
              <a:cs typeface="Montserrat"/>
              <a:sym typeface="Montserrat"/>
            </a:endParaRPr>
          </a:p>
        </p:txBody>
      </p:sp>
      <p:sp>
        <p:nvSpPr>
          <p:cNvPr id="229" name="Google Shape;229;p49"/>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Multiple Tables</a:t>
            </a:r>
            <a:endParaRPr b="1" sz="3000">
              <a:solidFill>
                <a:srgbClr val="441848"/>
              </a:solidFill>
              <a:latin typeface="Montserrat"/>
              <a:ea typeface="Montserrat"/>
              <a:cs typeface="Montserrat"/>
              <a:sym typeface="Montserrat"/>
            </a:endParaRPr>
          </a:p>
        </p:txBody>
      </p:sp>
      <p:pic>
        <p:nvPicPr>
          <p:cNvPr id="230" name="Google Shape;230;p49"/>
          <p:cNvPicPr preferRelativeResize="0"/>
          <p:nvPr/>
        </p:nvPicPr>
        <p:blipFill rotWithShape="1">
          <a:blip r:embed="rId4">
            <a:alphaModFix/>
          </a:blip>
          <a:srcRect b="21137" l="15307" r="14571" t="18054"/>
          <a:stretch/>
        </p:blipFill>
        <p:spPr>
          <a:xfrm>
            <a:off x="5212075" y="1139976"/>
            <a:ext cx="3290250" cy="2853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0"/>
          <p:cNvSpPr txBox="1"/>
          <p:nvPr/>
        </p:nvSpPr>
        <p:spPr>
          <a:xfrm>
            <a:off x="470925" y="1112100"/>
            <a:ext cx="4422000" cy="291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441848"/>
                </a:solidFill>
                <a:latin typeface="Montserrat"/>
                <a:ea typeface="Montserrat"/>
                <a:cs typeface="Montserrat"/>
                <a:sym typeface="Montserrat"/>
              </a:rPr>
              <a:t>Cuando aprendemos SQL por primera vez, </a:t>
            </a:r>
            <a:r>
              <a:rPr b="1" lang="en">
                <a:solidFill>
                  <a:srgbClr val="441848"/>
                </a:solidFill>
                <a:latin typeface="Montserrat"/>
                <a:ea typeface="Montserrat"/>
                <a:cs typeface="Montserrat"/>
                <a:sym typeface="Montserrat"/>
              </a:rPr>
              <a:t>es común trabajar</a:t>
            </a:r>
            <a:r>
              <a:rPr lang="en">
                <a:solidFill>
                  <a:srgbClr val="441848"/>
                </a:solidFill>
                <a:latin typeface="Montserrat"/>
                <a:ea typeface="Montserrat"/>
                <a:cs typeface="Montserrat"/>
                <a:sym typeface="Montserrat"/>
              </a:rPr>
              <a:t> con datos </a:t>
            </a:r>
            <a:r>
              <a:rPr b="1" lang="en">
                <a:solidFill>
                  <a:srgbClr val="441848"/>
                </a:solidFill>
                <a:latin typeface="Montserrat"/>
                <a:ea typeface="Montserrat"/>
                <a:cs typeface="Montserrat"/>
                <a:sym typeface="Montserrat"/>
              </a:rPr>
              <a:t>en una sola tabla</a:t>
            </a:r>
            <a:r>
              <a:rPr lang="en">
                <a:solidFill>
                  <a:srgbClr val="441848"/>
                </a:solidFill>
                <a:latin typeface="Montserrat"/>
                <a:ea typeface="Montserrat"/>
                <a:cs typeface="Montserrat"/>
                <a:sym typeface="Montserrat"/>
              </a:rPr>
              <a:t>. </a:t>
            </a:r>
            <a:endParaRPr>
              <a:solidFill>
                <a:srgbClr val="441848"/>
              </a:solidFill>
              <a:latin typeface="Montserrat"/>
              <a:ea typeface="Montserrat"/>
              <a:cs typeface="Montserrat"/>
              <a:sym typeface="Montserrat"/>
            </a:endParaRPr>
          </a:p>
          <a:p>
            <a:pPr indent="0" lvl="0" marL="0" rtl="0" algn="l">
              <a:lnSpc>
                <a:spcPct val="150000"/>
              </a:lnSpc>
              <a:spcBef>
                <a:spcPts val="1000"/>
              </a:spcBef>
              <a:spcAft>
                <a:spcPts val="0"/>
              </a:spcAft>
              <a:buNone/>
            </a:pPr>
            <a:r>
              <a:rPr lang="en">
                <a:solidFill>
                  <a:srgbClr val="441848"/>
                </a:solidFill>
                <a:latin typeface="Montserrat"/>
                <a:ea typeface="Montserrat"/>
                <a:cs typeface="Montserrat"/>
                <a:sym typeface="Montserrat"/>
              </a:rPr>
              <a:t>Aunque en el mundo laboral, las bases de datos </a:t>
            </a:r>
            <a:r>
              <a:rPr b="1" lang="en">
                <a:solidFill>
                  <a:srgbClr val="441848"/>
                </a:solidFill>
                <a:latin typeface="Montserrat"/>
                <a:ea typeface="Montserrat"/>
                <a:cs typeface="Montserrat"/>
                <a:sym typeface="Montserrat"/>
              </a:rPr>
              <a:t>generalmente tienen </a:t>
            </a:r>
            <a:r>
              <a:rPr lang="en">
                <a:solidFill>
                  <a:srgbClr val="441848"/>
                </a:solidFill>
                <a:latin typeface="Montserrat"/>
                <a:ea typeface="Montserrat"/>
                <a:cs typeface="Montserrat"/>
                <a:sym typeface="Montserrat"/>
              </a:rPr>
              <a:t>datos en </a:t>
            </a:r>
            <a:r>
              <a:rPr b="1" lang="en">
                <a:solidFill>
                  <a:srgbClr val="441848"/>
                </a:solidFill>
                <a:latin typeface="Montserrat"/>
                <a:ea typeface="Montserrat"/>
                <a:cs typeface="Montserrat"/>
                <a:sym typeface="Montserrat"/>
              </a:rPr>
              <a:t>más de una tabla</a:t>
            </a:r>
            <a:r>
              <a:rPr lang="en">
                <a:solidFill>
                  <a:srgbClr val="441848"/>
                </a:solidFill>
                <a:latin typeface="Montserrat"/>
                <a:ea typeface="Montserrat"/>
                <a:cs typeface="Montserrat"/>
                <a:sym typeface="Montserrat"/>
              </a:rPr>
              <a:t>. </a:t>
            </a:r>
            <a:endParaRPr>
              <a:solidFill>
                <a:srgbClr val="441848"/>
              </a:solidFill>
              <a:latin typeface="Montserrat"/>
              <a:ea typeface="Montserrat"/>
              <a:cs typeface="Montserrat"/>
              <a:sym typeface="Montserrat"/>
            </a:endParaRPr>
          </a:p>
          <a:p>
            <a:pPr indent="0" lvl="0" marL="0" rtl="0" algn="l">
              <a:lnSpc>
                <a:spcPct val="150000"/>
              </a:lnSpc>
              <a:spcBef>
                <a:spcPts val="1000"/>
              </a:spcBef>
              <a:spcAft>
                <a:spcPts val="0"/>
              </a:spcAft>
              <a:buNone/>
            </a:pPr>
            <a:r>
              <a:rPr lang="en">
                <a:solidFill>
                  <a:srgbClr val="441848"/>
                </a:solidFill>
                <a:latin typeface="Montserrat"/>
                <a:ea typeface="Montserrat"/>
                <a:cs typeface="Montserrat"/>
                <a:sym typeface="Montserrat"/>
              </a:rPr>
              <a:t>Así que si queremos poder trabajar con esos datos, </a:t>
            </a:r>
            <a:r>
              <a:rPr b="1" lang="en">
                <a:solidFill>
                  <a:srgbClr val="441848"/>
                </a:solidFill>
                <a:latin typeface="Montserrat"/>
                <a:ea typeface="Montserrat"/>
                <a:cs typeface="Montserrat"/>
                <a:sym typeface="Montserrat"/>
              </a:rPr>
              <a:t>aprenderemos cómo combinar varias</a:t>
            </a:r>
            <a:r>
              <a:rPr lang="en">
                <a:solidFill>
                  <a:srgbClr val="441848"/>
                </a:solidFill>
                <a:latin typeface="Montserrat"/>
                <a:ea typeface="Montserrat"/>
                <a:cs typeface="Montserrat"/>
                <a:sym typeface="Montserrat"/>
              </a:rPr>
              <a:t> tablas </a:t>
            </a:r>
            <a:r>
              <a:rPr b="1" lang="en">
                <a:solidFill>
                  <a:srgbClr val="441848"/>
                </a:solidFill>
                <a:latin typeface="Montserrat"/>
                <a:ea typeface="Montserrat"/>
                <a:cs typeface="Montserrat"/>
                <a:sym typeface="Montserrat"/>
              </a:rPr>
              <a:t>dentro de una consulta</a:t>
            </a:r>
            <a:r>
              <a:rPr lang="en">
                <a:solidFill>
                  <a:srgbClr val="441848"/>
                </a:solidFill>
                <a:latin typeface="Montserrat"/>
                <a:ea typeface="Montserrat"/>
                <a:cs typeface="Montserrat"/>
                <a:sym typeface="Montserrat"/>
              </a:rPr>
              <a:t>.</a:t>
            </a:r>
            <a:endParaRPr b="1">
              <a:solidFill>
                <a:srgbClr val="441848"/>
              </a:solidFill>
              <a:latin typeface="Montserrat"/>
              <a:ea typeface="Montserrat"/>
              <a:cs typeface="Montserrat"/>
              <a:sym typeface="Montserrat"/>
            </a:endParaRPr>
          </a:p>
        </p:txBody>
      </p:sp>
      <p:pic>
        <p:nvPicPr>
          <p:cNvPr id="236" name="Google Shape;236;p50"/>
          <p:cNvPicPr preferRelativeResize="0"/>
          <p:nvPr/>
        </p:nvPicPr>
        <p:blipFill rotWithShape="1">
          <a:blip r:embed="rId3">
            <a:alphaModFix/>
          </a:blip>
          <a:srcRect b="2340" l="645" r="0" t="1357"/>
          <a:stretch/>
        </p:blipFill>
        <p:spPr>
          <a:xfrm>
            <a:off x="4884975" y="1573225"/>
            <a:ext cx="3853199" cy="1997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1"/>
          <p:cNvSpPr txBox="1"/>
          <p:nvPr/>
        </p:nvSpPr>
        <p:spPr>
          <a:xfrm>
            <a:off x="1319850" y="720425"/>
            <a:ext cx="6504300" cy="1153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441848"/>
                </a:solidFill>
                <a:highlight>
                  <a:srgbClr val="FFFFFF"/>
                </a:highlight>
                <a:latin typeface="Montserrat"/>
                <a:ea typeface="Montserrat"/>
                <a:cs typeface="Montserrat"/>
                <a:sym typeface="Montserrat"/>
              </a:rPr>
              <a:t>U</a:t>
            </a:r>
            <a:r>
              <a:rPr lang="en" sz="1600">
                <a:solidFill>
                  <a:srgbClr val="441848"/>
                </a:solidFill>
                <a:highlight>
                  <a:srgbClr val="FFFFFF"/>
                </a:highlight>
                <a:latin typeface="Montserrat"/>
                <a:ea typeface="Montserrat"/>
                <a:cs typeface="Montserrat"/>
                <a:sym typeface="Montserrat"/>
              </a:rPr>
              <a:t>tilizando SQL se puede </a:t>
            </a:r>
            <a:r>
              <a:rPr b="1" lang="en" sz="1600">
                <a:solidFill>
                  <a:srgbClr val="441848"/>
                </a:solidFill>
                <a:highlight>
                  <a:schemeClr val="lt1"/>
                </a:highlight>
                <a:latin typeface="Montserrat"/>
                <a:ea typeface="Montserrat"/>
                <a:cs typeface="Montserrat"/>
                <a:sym typeface="Montserrat"/>
              </a:rPr>
              <a:t>combinar dos o más conjuntos</a:t>
            </a:r>
            <a:r>
              <a:rPr lang="en" sz="1600">
                <a:solidFill>
                  <a:srgbClr val="441848"/>
                </a:solidFill>
                <a:highlight>
                  <a:schemeClr val="lt1"/>
                </a:highlight>
                <a:latin typeface="Montserrat"/>
                <a:ea typeface="Montserrat"/>
                <a:cs typeface="Montserrat"/>
                <a:sym typeface="Montserrat"/>
              </a:rPr>
              <a:t> de datos</a:t>
            </a:r>
            <a:r>
              <a:rPr lang="en" sz="1600">
                <a:solidFill>
                  <a:srgbClr val="441848"/>
                </a:solidFill>
                <a:highlight>
                  <a:srgbClr val="FFFFFF"/>
                </a:highlight>
                <a:latin typeface="Montserrat"/>
                <a:ea typeface="Montserrat"/>
                <a:cs typeface="Montserrat"/>
                <a:sym typeface="Montserrat"/>
              </a:rPr>
              <a:t> </a:t>
            </a:r>
            <a:r>
              <a:rPr b="1" lang="en" sz="1600">
                <a:solidFill>
                  <a:srgbClr val="441848"/>
                </a:solidFill>
                <a:highlight>
                  <a:srgbClr val="FFFFFF"/>
                </a:highlight>
                <a:latin typeface="Montserrat"/>
                <a:ea typeface="Montserrat"/>
                <a:cs typeface="Montserrat"/>
                <a:sym typeface="Montserrat"/>
              </a:rPr>
              <a:t>a través de JOINS </a:t>
            </a:r>
            <a:r>
              <a:rPr lang="en" sz="1600">
                <a:solidFill>
                  <a:srgbClr val="441848"/>
                </a:solidFill>
                <a:highlight>
                  <a:srgbClr val="FFFFFF"/>
                </a:highlight>
                <a:latin typeface="Montserrat"/>
                <a:ea typeface="Montserrat"/>
                <a:cs typeface="Montserrat"/>
                <a:sym typeface="Montserrat"/>
              </a:rPr>
              <a:t>ocupando una </a:t>
            </a:r>
            <a:r>
              <a:rPr b="1" lang="en" sz="1600">
                <a:solidFill>
                  <a:srgbClr val="441848"/>
                </a:solidFill>
                <a:highlight>
                  <a:srgbClr val="FFFFFF"/>
                </a:highlight>
                <a:latin typeface="Montserrat"/>
                <a:ea typeface="Montserrat"/>
                <a:cs typeface="Montserrat"/>
                <a:sym typeface="Montserrat"/>
              </a:rPr>
              <a:t>columna relacionada</a:t>
            </a:r>
            <a:r>
              <a:rPr lang="en" sz="1600">
                <a:solidFill>
                  <a:srgbClr val="441848"/>
                </a:solidFill>
                <a:highlight>
                  <a:srgbClr val="FFFFFF"/>
                </a:highlight>
                <a:latin typeface="Montserrat"/>
                <a:ea typeface="Montserrat"/>
                <a:cs typeface="Montserrat"/>
                <a:sym typeface="Montserrat"/>
              </a:rPr>
              <a:t> </a:t>
            </a:r>
            <a:r>
              <a:rPr b="1" lang="en" sz="1600">
                <a:solidFill>
                  <a:srgbClr val="441848"/>
                </a:solidFill>
                <a:highlight>
                  <a:srgbClr val="FFFFFF"/>
                </a:highlight>
                <a:latin typeface="Montserrat"/>
                <a:ea typeface="Montserrat"/>
                <a:cs typeface="Montserrat"/>
                <a:sym typeface="Montserrat"/>
              </a:rPr>
              <a:t>entre ellas</a:t>
            </a:r>
            <a:r>
              <a:rPr lang="en" sz="1600">
                <a:solidFill>
                  <a:srgbClr val="441848"/>
                </a:solidFill>
                <a:highlight>
                  <a:srgbClr val="FFFFFF"/>
                </a:highlight>
                <a:latin typeface="Montserrat"/>
                <a:ea typeface="Montserrat"/>
                <a:cs typeface="Montserrat"/>
                <a:sym typeface="Montserrat"/>
              </a:rPr>
              <a:t>.</a:t>
            </a:r>
            <a:endParaRPr sz="1600">
              <a:solidFill>
                <a:srgbClr val="441848"/>
              </a:solidFill>
              <a:highlight>
                <a:srgbClr val="FFFFFF"/>
              </a:highlight>
              <a:latin typeface="Montserrat"/>
              <a:ea typeface="Montserrat"/>
              <a:cs typeface="Montserrat"/>
              <a:sym typeface="Montserrat"/>
            </a:endParaRPr>
          </a:p>
        </p:txBody>
      </p:sp>
      <p:pic>
        <p:nvPicPr>
          <p:cNvPr id="242" name="Google Shape;242;p51"/>
          <p:cNvPicPr preferRelativeResize="0"/>
          <p:nvPr/>
        </p:nvPicPr>
        <p:blipFill>
          <a:blip r:embed="rId3">
            <a:alphaModFix/>
          </a:blip>
          <a:stretch>
            <a:fillRect/>
          </a:stretch>
        </p:blipFill>
        <p:spPr>
          <a:xfrm>
            <a:off x="1861299" y="1873925"/>
            <a:ext cx="5336125" cy="2426175"/>
          </a:xfrm>
          <a:prstGeom prst="rect">
            <a:avLst/>
          </a:prstGeom>
          <a:noFill/>
          <a:ln>
            <a:noFill/>
          </a:ln>
        </p:spPr>
      </p:pic>
      <p:pic>
        <p:nvPicPr>
          <p:cNvPr id="243" name="Google Shape;243;p51"/>
          <p:cNvPicPr preferRelativeResize="0"/>
          <p:nvPr/>
        </p:nvPicPr>
        <p:blipFill>
          <a:blip r:embed="rId4">
            <a:alphaModFix amt="40000"/>
          </a:blip>
          <a:stretch>
            <a:fillRect/>
          </a:stretch>
        </p:blipFill>
        <p:spPr>
          <a:xfrm>
            <a:off x="5470229" y="3418921"/>
            <a:ext cx="1051411" cy="172204"/>
          </a:xfrm>
          <a:prstGeom prst="rect">
            <a:avLst/>
          </a:prstGeom>
          <a:noFill/>
          <a:ln>
            <a:noFill/>
          </a:ln>
        </p:spPr>
      </p:pic>
      <p:pic>
        <p:nvPicPr>
          <p:cNvPr id="244" name="Google Shape;244;p51"/>
          <p:cNvPicPr preferRelativeResize="0"/>
          <p:nvPr/>
        </p:nvPicPr>
        <p:blipFill>
          <a:blip r:embed="rId4">
            <a:alphaModFix amt="40000"/>
          </a:blip>
          <a:stretch>
            <a:fillRect/>
          </a:stretch>
        </p:blipFill>
        <p:spPr>
          <a:xfrm>
            <a:off x="2242564" y="2239280"/>
            <a:ext cx="1051411" cy="1722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2"/>
          <p:cNvSpPr txBox="1"/>
          <p:nvPr/>
        </p:nvSpPr>
        <p:spPr>
          <a:xfrm>
            <a:off x="4249375" y="1827900"/>
            <a:ext cx="4257300" cy="1487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000"/>
              </a:spcAft>
              <a:buNone/>
            </a:pPr>
            <a:r>
              <a:rPr b="1" lang="en" sz="3300">
                <a:solidFill>
                  <a:srgbClr val="441848"/>
                </a:solidFill>
                <a:latin typeface="Montserrat"/>
                <a:ea typeface="Montserrat"/>
                <a:cs typeface="Montserrat"/>
                <a:sym typeface="Montserrat"/>
              </a:rPr>
              <a:t>Llaves Primarias y Foráneas</a:t>
            </a:r>
            <a:endParaRPr b="1" sz="3300">
              <a:solidFill>
                <a:srgbClr val="441848"/>
              </a:solidFill>
              <a:latin typeface="Montserrat"/>
              <a:ea typeface="Montserrat"/>
              <a:cs typeface="Montserrat"/>
              <a:sym typeface="Montserrat"/>
            </a:endParaRPr>
          </a:p>
        </p:txBody>
      </p:sp>
      <p:pic>
        <p:nvPicPr>
          <p:cNvPr id="250" name="Google Shape;250;p5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51" name="Google Shape;251;p5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52" name="Google Shape;252;p52"/>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253" name="Google Shape;253;p52"/>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3"/>
          <p:cNvSpPr txBox="1"/>
          <p:nvPr/>
        </p:nvSpPr>
        <p:spPr>
          <a:xfrm>
            <a:off x="377100" y="157675"/>
            <a:ext cx="8579700" cy="11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Llaves Primarias y Foráneas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clave principal, clave externa </a:t>
            </a:r>
            <a:endParaRPr>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PK, FK</a:t>
            </a:r>
            <a:endParaRPr>
              <a:solidFill>
                <a:srgbClr val="441848"/>
              </a:solidFill>
              <a:latin typeface="Montserrat"/>
              <a:ea typeface="Montserrat"/>
              <a:cs typeface="Montserrat"/>
              <a:sym typeface="Montserrat"/>
            </a:endParaRPr>
          </a:p>
        </p:txBody>
      </p:sp>
      <p:pic>
        <p:nvPicPr>
          <p:cNvPr id="259" name="Google Shape;259;p5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60" name="Google Shape;260;p53"/>
          <p:cNvSpPr txBox="1"/>
          <p:nvPr/>
        </p:nvSpPr>
        <p:spPr>
          <a:xfrm>
            <a:off x="522550" y="15067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261" name="Google Shape;261;p53"/>
          <p:cNvSpPr txBox="1"/>
          <p:nvPr/>
        </p:nvSpPr>
        <p:spPr>
          <a:xfrm>
            <a:off x="4463475" y="18115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262" name="Google Shape;262;p53"/>
          <p:cNvPicPr preferRelativeResize="0"/>
          <p:nvPr/>
        </p:nvPicPr>
        <p:blipFill>
          <a:blip r:embed="rId4">
            <a:alphaModFix/>
          </a:blip>
          <a:stretch>
            <a:fillRect/>
          </a:stretch>
        </p:blipFill>
        <p:spPr>
          <a:xfrm>
            <a:off x="4185425" y="1408750"/>
            <a:ext cx="4521175" cy="2935592"/>
          </a:xfrm>
          <a:prstGeom prst="rect">
            <a:avLst/>
          </a:prstGeom>
          <a:noFill/>
          <a:ln>
            <a:noFill/>
          </a:ln>
        </p:spPr>
      </p:pic>
      <p:sp>
        <p:nvSpPr>
          <p:cNvPr id="263" name="Google Shape;263;p53"/>
          <p:cNvSpPr txBox="1"/>
          <p:nvPr/>
        </p:nvSpPr>
        <p:spPr>
          <a:xfrm>
            <a:off x="413050" y="1389775"/>
            <a:ext cx="3000000" cy="289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Normalmente en una BD relacional, se tiene en cada tabla una columna que es la </a:t>
            </a:r>
            <a:r>
              <a:rPr b="1" lang="en" sz="1100">
                <a:solidFill>
                  <a:srgbClr val="441848"/>
                </a:solidFill>
                <a:latin typeface="Montserrat"/>
                <a:ea typeface="Montserrat"/>
                <a:cs typeface="Montserrat"/>
                <a:sym typeface="Montserrat"/>
              </a:rPr>
              <a:t>llave primaria🔑</a:t>
            </a:r>
            <a:r>
              <a:rPr lang="en" sz="1100">
                <a:solidFill>
                  <a:srgbClr val="441848"/>
                </a:solidFill>
                <a:latin typeface="Montserrat"/>
                <a:ea typeface="Montserrat"/>
                <a:cs typeface="Montserrat"/>
                <a:sym typeface="Montserrat"/>
              </a:rPr>
              <a:t>, donde cada entrada </a:t>
            </a:r>
            <a:r>
              <a:rPr b="1" lang="en" sz="1100">
                <a:solidFill>
                  <a:srgbClr val="441848"/>
                </a:solidFill>
                <a:latin typeface="Montserrat"/>
                <a:ea typeface="Montserrat"/>
                <a:cs typeface="Montserrat"/>
                <a:sym typeface="Montserrat"/>
              </a:rPr>
              <a:t>representa de forma única una sola fila </a:t>
            </a:r>
            <a:r>
              <a:rPr lang="en" sz="1100">
                <a:solidFill>
                  <a:srgbClr val="441848"/>
                </a:solidFill>
                <a:latin typeface="Montserrat"/>
                <a:ea typeface="Montserrat"/>
                <a:cs typeface="Montserrat"/>
                <a:sym typeface="Montserrat"/>
              </a:rPr>
              <a:t>en esa tabla. </a:t>
            </a:r>
            <a:endParaRPr sz="1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Ahora, para establecer una </a:t>
            </a:r>
            <a:r>
              <a:rPr lang="en" sz="1100">
                <a:solidFill>
                  <a:srgbClr val="441848"/>
                </a:solidFill>
                <a:latin typeface="Montserrat"/>
                <a:ea typeface="Montserrat"/>
                <a:cs typeface="Montserrat"/>
                <a:sym typeface="Montserrat"/>
              </a:rPr>
              <a:t>relación</a:t>
            </a:r>
            <a:r>
              <a:rPr lang="en" sz="1100">
                <a:solidFill>
                  <a:srgbClr val="441848"/>
                </a:solidFill>
                <a:latin typeface="Montserrat"/>
                <a:ea typeface="Montserrat"/>
                <a:cs typeface="Montserrat"/>
                <a:sym typeface="Montserrat"/>
              </a:rPr>
              <a:t> entre dos tablas nos apoyamos de </a:t>
            </a:r>
            <a:r>
              <a:rPr b="1" lang="en" sz="1100">
                <a:solidFill>
                  <a:srgbClr val="441848"/>
                </a:solidFill>
                <a:latin typeface="Montserrat"/>
                <a:ea typeface="Montserrat"/>
                <a:cs typeface="Montserrat"/>
                <a:sym typeface="Montserrat"/>
              </a:rPr>
              <a:t>asociar la llave principal de una tabla a la otra</a:t>
            </a:r>
            <a:r>
              <a:rPr lang="en" sz="1100">
                <a:solidFill>
                  <a:srgbClr val="441848"/>
                </a:solidFill>
                <a:latin typeface="Montserrat"/>
                <a:ea typeface="Montserrat"/>
                <a:cs typeface="Montserrat"/>
                <a:sym typeface="Montserrat"/>
              </a:rPr>
              <a:t> y a esta columna se le denomina </a:t>
            </a:r>
            <a:r>
              <a:rPr b="1" lang="en" sz="1100">
                <a:solidFill>
                  <a:srgbClr val="441848"/>
                </a:solidFill>
                <a:latin typeface="Montserrat"/>
                <a:ea typeface="Montserrat"/>
                <a:cs typeface="Montserrat"/>
                <a:sym typeface="Montserrat"/>
              </a:rPr>
              <a:t>llave </a:t>
            </a:r>
            <a:r>
              <a:rPr b="1" lang="en" sz="1100">
                <a:solidFill>
                  <a:srgbClr val="441848"/>
                </a:solidFill>
                <a:latin typeface="Montserrat"/>
                <a:ea typeface="Montserrat"/>
                <a:cs typeface="Montserrat"/>
                <a:sym typeface="Montserrat"/>
              </a:rPr>
              <a:t>foránea</a:t>
            </a:r>
            <a:r>
              <a:rPr lang="en" sz="1100">
                <a:solidFill>
                  <a:srgbClr val="441848"/>
                </a:solidFill>
                <a:latin typeface="Montserrat"/>
                <a:ea typeface="Montserrat"/>
                <a:cs typeface="Montserrat"/>
                <a:sym typeface="Montserrat"/>
              </a:rPr>
              <a:t>.</a:t>
            </a:r>
            <a:r>
              <a:rPr lang="en" sz="1100">
                <a:solidFill>
                  <a:srgbClr val="441848"/>
                </a:solidFill>
                <a:latin typeface="Montserrat"/>
                <a:ea typeface="Montserrat"/>
                <a:cs typeface="Montserrat"/>
                <a:sym typeface="Montserrat"/>
              </a:rPr>
              <a:t> </a:t>
            </a:r>
            <a:endParaRPr sz="1100">
              <a:solidFill>
                <a:srgbClr val="441848"/>
              </a:solidFill>
              <a:latin typeface="Montserrat"/>
              <a:ea typeface="Montserrat"/>
              <a:cs typeface="Montserrat"/>
              <a:sym typeface="Montserrat"/>
            </a:endParaRPr>
          </a:p>
        </p:txBody>
      </p:sp>
      <p:pic>
        <p:nvPicPr>
          <p:cNvPr id="264" name="Google Shape;264;p53"/>
          <p:cNvPicPr preferRelativeResize="0"/>
          <p:nvPr/>
        </p:nvPicPr>
        <p:blipFill>
          <a:blip r:embed="rId5">
            <a:alphaModFix amt="40000"/>
          </a:blip>
          <a:stretch>
            <a:fillRect/>
          </a:stretch>
        </p:blipFill>
        <p:spPr>
          <a:xfrm>
            <a:off x="4408232" y="2357050"/>
            <a:ext cx="1755325" cy="172200"/>
          </a:xfrm>
          <a:prstGeom prst="rect">
            <a:avLst/>
          </a:prstGeom>
          <a:noFill/>
          <a:ln>
            <a:noFill/>
          </a:ln>
        </p:spPr>
      </p:pic>
      <p:pic>
        <p:nvPicPr>
          <p:cNvPr id="265" name="Google Shape;265;p53"/>
          <p:cNvPicPr preferRelativeResize="0"/>
          <p:nvPr/>
        </p:nvPicPr>
        <p:blipFill>
          <a:blip r:embed="rId5">
            <a:alphaModFix amt="40000"/>
          </a:blip>
          <a:stretch>
            <a:fillRect/>
          </a:stretch>
        </p:blipFill>
        <p:spPr>
          <a:xfrm>
            <a:off x="6656982" y="1811525"/>
            <a:ext cx="1755325" cy="172200"/>
          </a:xfrm>
          <a:prstGeom prst="rect">
            <a:avLst/>
          </a:prstGeom>
          <a:noFill/>
          <a:ln>
            <a:noFill/>
          </a:ln>
        </p:spPr>
      </p:pic>
      <p:pic>
        <p:nvPicPr>
          <p:cNvPr id="266" name="Google Shape;266;p53"/>
          <p:cNvPicPr preferRelativeResize="0"/>
          <p:nvPr/>
        </p:nvPicPr>
        <p:blipFill>
          <a:blip r:embed="rId5">
            <a:alphaModFix amt="40000"/>
          </a:blip>
          <a:stretch>
            <a:fillRect/>
          </a:stretch>
        </p:blipFill>
        <p:spPr>
          <a:xfrm>
            <a:off x="6656982" y="3179675"/>
            <a:ext cx="1755325" cy="17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4"/>
          <p:cNvSpPr txBox="1"/>
          <p:nvPr/>
        </p:nvSpPr>
        <p:spPr>
          <a:xfrm>
            <a:off x="377100" y="157675"/>
            <a:ext cx="85797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Llaves Primarias y Foráneas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ejemplo</a:t>
            </a:r>
            <a:endParaRPr>
              <a:solidFill>
                <a:srgbClr val="441848"/>
              </a:solidFill>
              <a:latin typeface="Montserrat"/>
              <a:ea typeface="Montserrat"/>
              <a:cs typeface="Montserrat"/>
              <a:sym typeface="Montserrat"/>
            </a:endParaRPr>
          </a:p>
        </p:txBody>
      </p:sp>
      <p:pic>
        <p:nvPicPr>
          <p:cNvPr id="272" name="Google Shape;272;p54"/>
          <p:cNvPicPr preferRelativeResize="0"/>
          <p:nvPr/>
        </p:nvPicPr>
        <p:blipFill>
          <a:blip r:embed="rId3">
            <a:alphaModFix/>
          </a:blip>
          <a:stretch>
            <a:fillRect/>
          </a:stretch>
        </p:blipFill>
        <p:spPr>
          <a:xfrm>
            <a:off x="8153775" y="4767850"/>
            <a:ext cx="802874" cy="185675"/>
          </a:xfrm>
          <a:prstGeom prst="rect">
            <a:avLst/>
          </a:prstGeom>
          <a:noFill/>
          <a:ln>
            <a:noFill/>
          </a:ln>
        </p:spPr>
      </p:pic>
      <p:graphicFrame>
        <p:nvGraphicFramePr>
          <p:cNvPr id="273" name="Google Shape;273;p54"/>
          <p:cNvGraphicFramePr/>
          <p:nvPr/>
        </p:nvGraphicFramePr>
        <p:xfrm>
          <a:off x="1856000" y="1130338"/>
          <a:ext cx="3000000" cy="3000000"/>
        </p:xfrm>
        <a:graphic>
          <a:graphicData uri="http://schemas.openxmlformats.org/drawingml/2006/table">
            <a:tbl>
              <a:tblPr>
                <a:noFill/>
                <a:tableStyleId>{F4CFEE04-B913-48FD-A9E0-42BF9A87AA36}</a:tableStyleId>
              </a:tblPr>
              <a:tblGrid>
                <a:gridCol w="848450"/>
                <a:gridCol w="868475"/>
                <a:gridCol w="868475"/>
                <a:gridCol w="868475"/>
                <a:gridCol w="868475"/>
                <a:gridCol w="868475"/>
                <a:gridCol w="868475"/>
              </a:tblGrid>
              <a:tr h="282375">
                <a:tc>
                  <a:txBody>
                    <a:bodyPr/>
                    <a:lstStyle/>
                    <a:p>
                      <a:pPr indent="0" lvl="0" marL="0" rtl="0" algn="l">
                        <a:spcBef>
                          <a:spcPts val="0"/>
                        </a:spcBef>
                        <a:spcAft>
                          <a:spcPts val="0"/>
                        </a:spcAft>
                        <a:buNone/>
                      </a:pPr>
                      <a:r>
                        <a:rPr b="1" lang="en" sz="800"/>
                        <a:t>id_empleado</a:t>
                      </a:r>
                      <a:endParaRPr b="1" sz="800"/>
                    </a:p>
                  </a:txBody>
                  <a:tcPr marT="91425" marB="91425" marR="91425" marL="91425" anchor="ctr">
                    <a:solidFill>
                      <a:srgbClr val="D9D9D9"/>
                    </a:solidFill>
                  </a:tcPr>
                </a:tc>
                <a:tc>
                  <a:txBody>
                    <a:bodyPr/>
                    <a:lstStyle/>
                    <a:p>
                      <a:pPr indent="0" lvl="0" marL="0" rtl="0" algn="l">
                        <a:spcBef>
                          <a:spcPts val="0"/>
                        </a:spcBef>
                        <a:spcAft>
                          <a:spcPts val="0"/>
                        </a:spcAft>
                        <a:buNone/>
                      </a:pPr>
                      <a:r>
                        <a:rPr b="1" lang="en" sz="800"/>
                        <a:t>nombre</a:t>
                      </a:r>
                      <a:endParaRPr b="1" sz="8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b="1" lang="en" sz="800"/>
                        <a:t>apellido</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NIF</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seg_social</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departamento</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puesto</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282375">
                <a:tc>
                  <a:txBody>
                    <a:bodyPr/>
                    <a:lstStyle/>
                    <a:p>
                      <a:pPr indent="0" lvl="0" marL="0" rtl="0" algn="l">
                        <a:spcBef>
                          <a:spcPts val="0"/>
                        </a:spcBef>
                        <a:spcAft>
                          <a:spcPts val="0"/>
                        </a:spcAft>
                        <a:buNone/>
                      </a:pPr>
                      <a:r>
                        <a:rPr lang="en" sz="800"/>
                        <a:t>1123</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liliana</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davalos</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M0200096H</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72795608040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237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marlo</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rogel</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M0201073G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91806083439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2375">
                <a:tc>
                  <a:txBody>
                    <a:bodyPr/>
                    <a:lstStyle/>
                    <a:p>
                      <a:pPr indent="0" lvl="0" marL="0" rtl="0" algn="l">
                        <a:spcBef>
                          <a:spcPts val="0"/>
                        </a:spcBef>
                        <a:spcAft>
                          <a:spcPts val="0"/>
                        </a:spcAft>
                        <a:buNone/>
                      </a:pPr>
                      <a:r>
                        <a:rPr lang="en" sz="800"/>
                        <a:t>1189</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mia</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prior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M0200854B</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93884843272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8</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74" name="Google Shape;274;p54"/>
          <p:cNvGraphicFramePr/>
          <p:nvPr/>
        </p:nvGraphicFramePr>
        <p:xfrm>
          <a:off x="979750" y="2875138"/>
          <a:ext cx="3000000" cy="3000000"/>
        </p:xfrm>
        <a:graphic>
          <a:graphicData uri="http://schemas.openxmlformats.org/drawingml/2006/table">
            <a:tbl>
              <a:tblPr>
                <a:noFill/>
                <a:tableStyleId>{F4CFEE04-B913-48FD-A9E0-42BF9A87AA36}</a:tableStyleId>
              </a:tblPr>
              <a:tblGrid>
                <a:gridCol w="818775"/>
                <a:gridCol w="838100"/>
                <a:gridCol w="838100"/>
                <a:gridCol w="838100"/>
              </a:tblGrid>
              <a:tr h="308825">
                <a:tc>
                  <a:txBody>
                    <a:bodyPr/>
                    <a:lstStyle/>
                    <a:p>
                      <a:pPr indent="0" lvl="0" marL="0" rtl="0" algn="l">
                        <a:spcBef>
                          <a:spcPts val="0"/>
                        </a:spcBef>
                        <a:spcAft>
                          <a:spcPts val="0"/>
                        </a:spcAft>
                        <a:buNone/>
                      </a:pPr>
                      <a:r>
                        <a:rPr b="1" lang="en" sz="800"/>
                        <a:t>id_empleado</a:t>
                      </a:r>
                      <a:endParaRPr b="1" sz="800"/>
                    </a:p>
                  </a:txBody>
                  <a:tcPr marT="91425" marB="91425" marR="91425" marL="91425" anchor="ctr">
                    <a:solidFill>
                      <a:srgbClr val="D9D9D9"/>
                    </a:solidFill>
                  </a:tcPr>
                </a:tc>
                <a:tc>
                  <a:txBody>
                    <a:bodyPr/>
                    <a:lstStyle/>
                    <a:p>
                      <a:pPr indent="0" lvl="0" marL="0" rtl="0" algn="l">
                        <a:spcBef>
                          <a:spcPts val="0"/>
                        </a:spcBef>
                        <a:spcAft>
                          <a:spcPts val="0"/>
                        </a:spcAft>
                        <a:buNone/>
                      </a:pPr>
                      <a:r>
                        <a:rPr b="1" lang="en" sz="800"/>
                        <a:t>m</a:t>
                      </a:r>
                      <a:r>
                        <a:rPr b="1" lang="en" sz="800"/>
                        <a:t>es</a:t>
                      </a:r>
                      <a:endParaRPr b="1" sz="8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b="1" lang="en" sz="800"/>
                        <a:t>importe</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IRFP</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308825">
                <a:tc>
                  <a:txBody>
                    <a:bodyPr/>
                    <a:lstStyle/>
                    <a:p>
                      <a:pPr indent="0" lvl="0" marL="0" rtl="0" algn="l">
                        <a:spcBef>
                          <a:spcPts val="0"/>
                        </a:spcBef>
                        <a:spcAft>
                          <a:spcPts val="0"/>
                        </a:spcAft>
                        <a:buNone/>
                      </a:pPr>
                      <a:r>
                        <a:rPr lang="en" sz="800"/>
                        <a:t>1123</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202112</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21000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1995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37000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3515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1189</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5600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531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1123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21000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1995</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37000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3515</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75" name="Google Shape;275;p54"/>
          <p:cNvGraphicFramePr/>
          <p:nvPr/>
        </p:nvGraphicFramePr>
        <p:xfrm>
          <a:off x="4911850" y="2875138"/>
          <a:ext cx="3000000" cy="3000000"/>
        </p:xfrm>
        <a:graphic>
          <a:graphicData uri="http://schemas.openxmlformats.org/drawingml/2006/table">
            <a:tbl>
              <a:tblPr>
                <a:noFill/>
                <a:tableStyleId>{F4CFEE04-B913-48FD-A9E0-42BF9A87AA36}</a:tableStyleId>
              </a:tblPr>
              <a:tblGrid>
                <a:gridCol w="848450"/>
                <a:gridCol w="868475"/>
                <a:gridCol w="868475"/>
                <a:gridCol w="868475"/>
              </a:tblGrid>
              <a:tr h="308825">
                <a:tc>
                  <a:txBody>
                    <a:bodyPr/>
                    <a:lstStyle/>
                    <a:p>
                      <a:pPr indent="0" lvl="0" marL="0" rtl="0" algn="l">
                        <a:spcBef>
                          <a:spcPts val="0"/>
                        </a:spcBef>
                        <a:spcAft>
                          <a:spcPts val="0"/>
                        </a:spcAft>
                        <a:buNone/>
                      </a:pPr>
                      <a:r>
                        <a:rPr b="1" lang="en" sz="800"/>
                        <a:t>id_empleado</a:t>
                      </a:r>
                      <a:endParaRPr b="1" sz="800"/>
                    </a:p>
                  </a:txBody>
                  <a:tcPr marT="91425" marB="91425" marR="91425" marL="91425" anchor="ctr">
                    <a:solidFill>
                      <a:srgbClr val="D9D9D9"/>
                    </a:solidFill>
                  </a:tcPr>
                </a:tc>
                <a:tc>
                  <a:txBody>
                    <a:bodyPr/>
                    <a:lstStyle/>
                    <a:p>
                      <a:pPr indent="0" lvl="0" marL="0" rtl="0" algn="l">
                        <a:spcBef>
                          <a:spcPts val="0"/>
                        </a:spcBef>
                        <a:spcAft>
                          <a:spcPts val="0"/>
                        </a:spcAft>
                        <a:buNone/>
                      </a:pPr>
                      <a:r>
                        <a:rPr b="1" lang="en" sz="800"/>
                        <a:t>F_inicio</a:t>
                      </a:r>
                      <a:endParaRPr b="1" sz="8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b="1" lang="en" sz="800"/>
                        <a:t>F_fin</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dias_usados</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308825">
                <a:tc>
                  <a:txBody>
                    <a:bodyPr/>
                    <a:lstStyle/>
                    <a:p>
                      <a:pPr indent="0" lvl="0" marL="0" rtl="0" algn="l">
                        <a:spcBef>
                          <a:spcPts val="0"/>
                        </a:spcBef>
                        <a:spcAft>
                          <a:spcPts val="0"/>
                        </a:spcAft>
                        <a:buNone/>
                      </a:pPr>
                      <a:r>
                        <a:rPr lang="en" sz="800"/>
                        <a:t>1123</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03/01/2018</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05/01/2018</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21</a:t>
                      </a:r>
                      <a:r>
                        <a:rPr lang="en" sz="800">
                          <a:solidFill>
                            <a:schemeClr val="dk1"/>
                          </a:solidFill>
                        </a:rPr>
                        <a:t>/04/2019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26</a:t>
                      </a:r>
                      <a:r>
                        <a:rPr lang="en" sz="800">
                          <a:solidFill>
                            <a:schemeClr val="dk1"/>
                          </a:solidFill>
                        </a:rPr>
                        <a:t>/04/2019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4</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Clr>
                          <a:schemeClr val="dk1"/>
                        </a:buClr>
                        <a:buSzPts val="1100"/>
                        <a:buFont typeface="Arial"/>
                        <a:buNone/>
                      </a:pPr>
                      <a:r>
                        <a:rPr lang="en" sz="800">
                          <a:solidFill>
                            <a:schemeClr val="dk1"/>
                          </a:solidFill>
                        </a:rPr>
                        <a:t>3356</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26</a:t>
                      </a:r>
                      <a:r>
                        <a:rPr lang="en" sz="800">
                          <a:solidFill>
                            <a:schemeClr val="dk1"/>
                          </a:solidFill>
                        </a:rPr>
                        <a:t>/12/2020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30</a:t>
                      </a:r>
                      <a:r>
                        <a:rPr lang="en" sz="800">
                          <a:solidFill>
                            <a:schemeClr val="dk1"/>
                          </a:solidFill>
                        </a:rPr>
                        <a:t>/12/2020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76" name="Google Shape;276;p54"/>
          <p:cNvPicPr preferRelativeResize="0"/>
          <p:nvPr/>
        </p:nvPicPr>
        <p:blipFill>
          <a:blip r:embed="rId4">
            <a:alphaModFix amt="40000"/>
          </a:blip>
          <a:stretch>
            <a:fillRect/>
          </a:stretch>
        </p:blipFill>
        <p:spPr>
          <a:xfrm>
            <a:off x="1856000" y="1201925"/>
            <a:ext cx="841025" cy="172200"/>
          </a:xfrm>
          <a:prstGeom prst="rect">
            <a:avLst/>
          </a:prstGeom>
          <a:noFill/>
          <a:ln>
            <a:noFill/>
          </a:ln>
        </p:spPr>
      </p:pic>
      <p:pic>
        <p:nvPicPr>
          <p:cNvPr id="277" name="Google Shape;277;p54"/>
          <p:cNvPicPr preferRelativeResize="0"/>
          <p:nvPr/>
        </p:nvPicPr>
        <p:blipFill>
          <a:blip r:embed="rId4">
            <a:alphaModFix amt="40000"/>
          </a:blip>
          <a:stretch>
            <a:fillRect/>
          </a:stretch>
        </p:blipFill>
        <p:spPr>
          <a:xfrm>
            <a:off x="4911850" y="2938950"/>
            <a:ext cx="841025" cy="172200"/>
          </a:xfrm>
          <a:prstGeom prst="rect">
            <a:avLst/>
          </a:prstGeom>
          <a:noFill/>
          <a:ln>
            <a:noFill/>
          </a:ln>
        </p:spPr>
      </p:pic>
      <p:pic>
        <p:nvPicPr>
          <p:cNvPr id="278" name="Google Shape;278;p54"/>
          <p:cNvPicPr preferRelativeResize="0"/>
          <p:nvPr/>
        </p:nvPicPr>
        <p:blipFill>
          <a:blip r:embed="rId5">
            <a:alphaModFix amt="60000"/>
          </a:blip>
          <a:stretch>
            <a:fillRect/>
          </a:stretch>
        </p:blipFill>
        <p:spPr>
          <a:xfrm>
            <a:off x="5588100" y="2938950"/>
            <a:ext cx="172200" cy="172200"/>
          </a:xfrm>
          <a:prstGeom prst="rect">
            <a:avLst/>
          </a:prstGeom>
          <a:noFill/>
          <a:ln>
            <a:noFill/>
          </a:ln>
        </p:spPr>
      </p:pic>
      <p:pic>
        <p:nvPicPr>
          <p:cNvPr id="279" name="Google Shape;279;p54"/>
          <p:cNvPicPr preferRelativeResize="0"/>
          <p:nvPr/>
        </p:nvPicPr>
        <p:blipFill>
          <a:blip r:embed="rId5">
            <a:alphaModFix amt="60000"/>
          </a:blip>
          <a:stretch>
            <a:fillRect/>
          </a:stretch>
        </p:blipFill>
        <p:spPr>
          <a:xfrm>
            <a:off x="1648575" y="2938950"/>
            <a:ext cx="172200" cy="172200"/>
          </a:xfrm>
          <a:prstGeom prst="rect">
            <a:avLst/>
          </a:prstGeom>
          <a:noFill/>
          <a:ln>
            <a:noFill/>
          </a:ln>
        </p:spPr>
      </p:pic>
      <p:pic>
        <p:nvPicPr>
          <p:cNvPr id="280" name="Google Shape;280;p54"/>
          <p:cNvPicPr preferRelativeResize="0"/>
          <p:nvPr/>
        </p:nvPicPr>
        <p:blipFill>
          <a:blip r:embed="rId5">
            <a:alphaModFix amt="60000"/>
          </a:blip>
          <a:stretch>
            <a:fillRect/>
          </a:stretch>
        </p:blipFill>
        <p:spPr>
          <a:xfrm>
            <a:off x="2524825" y="1201925"/>
            <a:ext cx="172200" cy="172200"/>
          </a:xfrm>
          <a:prstGeom prst="rect">
            <a:avLst/>
          </a:prstGeom>
          <a:noFill/>
          <a:ln>
            <a:noFill/>
          </a:ln>
        </p:spPr>
      </p:pic>
      <p:pic>
        <p:nvPicPr>
          <p:cNvPr id="281" name="Google Shape;281;p54"/>
          <p:cNvPicPr preferRelativeResize="0"/>
          <p:nvPr/>
        </p:nvPicPr>
        <p:blipFill>
          <a:blip r:embed="rId5">
            <a:alphaModFix amt="60000"/>
          </a:blip>
          <a:stretch>
            <a:fillRect/>
          </a:stretch>
        </p:blipFill>
        <p:spPr>
          <a:xfrm>
            <a:off x="2448275" y="2938950"/>
            <a:ext cx="172200" cy="172200"/>
          </a:xfrm>
          <a:prstGeom prst="rect">
            <a:avLst/>
          </a:prstGeom>
          <a:noFill/>
          <a:ln>
            <a:noFill/>
          </a:ln>
        </p:spPr>
      </p:pic>
      <p:cxnSp>
        <p:nvCxnSpPr>
          <p:cNvPr id="282" name="Google Shape;282;p54"/>
          <p:cNvCxnSpPr>
            <a:stCxn id="276" idx="1"/>
            <a:endCxn id="283" idx="1"/>
          </p:cNvCxnSpPr>
          <p:nvPr/>
        </p:nvCxnSpPr>
        <p:spPr>
          <a:xfrm flipH="1">
            <a:off x="979700" y="1288025"/>
            <a:ext cx="876300" cy="1741800"/>
          </a:xfrm>
          <a:prstGeom prst="bentConnector3">
            <a:avLst>
              <a:gd fmla="val 134429" name="adj1"/>
            </a:avLst>
          </a:prstGeom>
          <a:noFill/>
          <a:ln cap="flat" cmpd="sng" w="9525">
            <a:solidFill>
              <a:srgbClr val="6D9EEB"/>
            </a:solidFill>
            <a:prstDash val="solid"/>
            <a:round/>
            <a:headEnd len="med" w="med" type="none"/>
            <a:tailEnd len="med" w="med" type="none"/>
          </a:ln>
        </p:spPr>
      </p:cxnSp>
      <p:cxnSp>
        <p:nvCxnSpPr>
          <p:cNvPr id="284" name="Google Shape;284;p54"/>
          <p:cNvCxnSpPr>
            <a:stCxn id="276" idx="1"/>
          </p:cNvCxnSpPr>
          <p:nvPr/>
        </p:nvCxnSpPr>
        <p:spPr>
          <a:xfrm>
            <a:off x="1856000" y="1288025"/>
            <a:ext cx="2866800" cy="1291500"/>
          </a:xfrm>
          <a:prstGeom prst="bentConnector3">
            <a:avLst>
              <a:gd fmla="val -8306" name="adj1"/>
            </a:avLst>
          </a:prstGeom>
          <a:noFill/>
          <a:ln cap="flat" cmpd="sng" w="9525">
            <a:solidFill>
              <a:srgbClr val="6D9EEB"/>
            </a:solidFill>
            <a:prstDash val="solid"/>
            <a:round/>
            <a:headEnd len="med" w="med" type="none"/>
            <a:tailEnd len="med" w="med" type="none"/>
          </a:ln>
        </p:spPr>
      </p:cxnSp>
      <p:cxnSp>
        <p:nvCxnSpPr>
          <p:cNvPr id="285" name="Google Shape;285;p54"/>
          <p:cNvCxnSpPr/>
          <p:nvPr/>
        </p:nvCxnSpPr>
        <p:spPr>
          <a:xfrm flipH="1" rot="-5400000">
            <a:off x="4581225" y="2720975"/>
            <a:ext cx="464100" cy="196800"/>
          </a:xfrm>
          <a:prstGeom prst="bentConnector3">
            <a:avLst>
              <a:gd fmla="val 100754" name="adj1"/>
            </a:avLst>
          </a:prstGeom>
          <a:noFill/>
          <a:ln cap="flat" cmpd="sng" w="9525">
            <a:solidFill>
              <a:srgbClr val="6D9EEB"/>
            </a:solidFill>
            <a:prstDash val="solid"/>
            <a:round/>
            <a:headEnd len="med" w="med" type="none"/>
            <a:tailEnd len="med" w="med" type="none"/>
          </a:ln>
        </p:spPr>
      </p:cxnSp>
      <p:sp>
        <p:nvSpPr>
          <p:cNvPr id="286" name="Google Shape;286;p54"/>
          <p:cNvSpPr txBox="1"/>
          <p:nvPr/>
        </p:nvSpPr>
        <p:spPr>
          <a:xfrm>
            <a:off x="1761700" y="857875"/>
            <a:ext cx="12231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EMPLEADOS</a:t>
            </a:r>
            <a:endParaRPr sz="1100">
              <a:solidFill>
                <a:srgbClr val="441848"/>
              </a:solidFill>
              <a:latin typeface="Montserrat"/>
              <a:ea typeface="Montserrat"/>
              <a:cs typeface="Montserrat"/>
              <a:sym typeface="Montserrat"/>
            </a:endParaRPr>
          </a:p>
        </p:txBody>
      </p:sp>
      <p:sp>
        <p:nvSpPr>
          <p:cNvPr id="287" name="Google Shape;287;p54"/>
          <p:cNvSpPr txBox="1"/>
          <p:nvPr/>
        </p:nvSpPr>
        <p:spPr>
          <a:xfrm>
            <a:off x="979750" y="2584575"/>
            <a:ext cx="11145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NOMINAS</a:t>
            </a:r>
            <a:endParaRPr sz="1100">
              <a:solidFill>
                <a:srgbClr val="441848"/>
              </a:solidFill>
              <a:latin typeface="Montserrat"/>
              <a:ea typeface="Montserrat"/>
              <a:cs typeface="Montserrat"/>
              <a:sym typeface="Montserrat"/>
            </a:endParaRPr>
          </a:p>
        </p:txBody>
      </p:sp>
      <p:sp>
        <p:nvSpPr>
          <p:cNvPr id="288" name="Google Shape;288;p54"/>
          <p:cNvSpPr txBox="1"/>
          <p:nvPr/>
        </p:nvSpPr>
        <p:spPr>
          <a:xfrm>
            <a:off x="4856000" y="2578025"/>
            <a:ext cx="11682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VACACIONES</a:t>
            </a:r>
            <a:endParaRPr sz="1100">
              <a:solidFill>
                <a:srgbClr val="441848"/>
              </a:solidFill>
              <a:latin typeface="Montserrat"/>
              <a:ea typeface="Montserrat"/>
              <a:cs typeface="Montserrat"/>
              <a:sym typeface="Montserrat"/>
            </a:endParaRPr>
          </a:p>
        </p:txBody>
      </p:sp>
      <p:pic>
        <p:nvPicPr>
          <p:cNvPr id="283" name="Google Shape;283;p54"/>
          <p:cNvPicPr preferRelativeResize="0"/>
          <p:nvPr/>
        </p:nvPicPr>
        <p:blipFill>
          <a:blip r:embed="rId4">
            <a:alphaModFix amt="40000"/>
          </a:blip>
          <a:stretch>
            <a:fillRect/>
          </a:stretch>
        </p:blipFill>
        <p:spPr>
          <a:xfrm>
            <a:off x="979700" y="2943625"/>
            <a:ext cx="802875" cy="172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5"/>
          <p:cNvPicPr preferRelativeResize="0"/>
          <p:nvPr/>
        </p:nvPicPr>
        <p:blipFill>
          <a:blip r:embed="rId3">
            <a:alphaModFix/>
          </a:blip>
          <a:stretch>
            <a:fillRect/>
          </a:stretch>
        </p:blipFill>
        <p:spPr>
          <a:xfrm>
            <a:off x="1140200" y="1927513"/>
            <a:ext cx="4691899" cy="1593275"/>
          </a:xfrm>
          <a:prstGeom prst="rect">
            <a:avLst/>
          </a:prstGeom>
          <a:noFill/>
          <a:ln>
            <a:noFill/>
          </a:ln>
        </p:spPr>
      </p:pic>
      <p:sp>
        <p:nvSpPr>
          <p:cNvPr id="294" name="Google Shape;294;p55"/>
          <p:cNvSpPr txBox="1"/>
          <p:nvPr/>
        </p:nvSpPr>
        <p:spPr>
          <a:xfrm>
            <a:off x="377100" y="157675"/>
            <a:ext cx="8579700" cy="10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Llaves Primarias y Foráneas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E</a:t>
            </a:r>
            <a:r>
              <a:rPr lang="en">
                <a:solidFill>
                  <a:srgbClr val="441848"/>
                </a:solidFill>
                <a:latin typeface="Montserrat"/>
                <a:ea typeface="Montserrat"/>
                <a:cs typeface="Montserrat"/>
                <a:sym typeface="Montserrat"/>
              </a:rPr>
              <a:t>jemplo 2</a:t>
            </a:r>
            <a:endParaRPr>
              <a:solidFill>
                <a:srgbClr val="441848"/>
              </a:solidFill>
              <a:latin typeface="Montserrat"/>
              <a:ea typeface="Montserrat"/>
              <a:cs typeface="Montserrat"/>
              <a:sym typeface="Montserrat"/>
            </a:endParaRPr>
          </a:p>
        </p:txBody>
      </p:sp>
      <p:pic>
        <p:nvPicPr>
          <p:cNvPr id="295" name="Google Shape;295;p55"/>
          <p:cNvPicPr preferRelativeResize="0"/>
          <p:nvPr/>
        </p:nvPicPr>
        <p:blipFill>
          <a:blip r:embed="rId4">
            <a:alphaModFix/>
          </a:blip>
          <a:stretch>
            <a:fillRect/>
          </a:stretch>
        </p:blipFill>
        <p:spPr>
          <a:xfrm>
            <a:off x="6314225" y="1826213"/>
            <a:ext cx="1795876" cy="1795876"/>
          </a:xfrm>
          <a:prstGeom prst="rect">
            <a:avLst/>
          </a:prstGeom>
          <a:noFill/>
          <a:ln>
            <a:noFill/>
          </a:ln>
        </p:spPr>
      </p:pic>
      <p:pic>
        <p:nvPicPr>
          <p:cNvPr id="296" name="Google Shape;296;p55"/>
          <p:cNvPicPr preferRelativeResize="0"/>
          <p:nvPr/>
        </p:nvPicPr>
        <p:blipFill>
          <a:blip r:embed="rId5">
            <a:alphaModFix amt="40000"/>
          </a:blip>
          <a:stretch>
            <a:fillRect/>
          </a:stretch>
        </p:blipFill>
        <p:spPr>
          <a:xfrm>
            <a:off x="1182325" y="2357375"/>
            <a:ext cx="236025" cy="119100"/>
          </a:xfrm>
          <a:prstGeom prst="rect">
            <a:avLst/>
          </a:prstGeom>
          <a:noFill/>
          <a:ln>
            <a:noFill/>
          </a:ln>
        </p:spPr>
      </p:pic>
      <p:pic>
        <p:nvPicPr>
          <p:cNvPr id="297" name="Google Shape;297;p55"/>
          <p:cNvPicPr preferRelativeResize="0"/>
          <p:nvPr/>
        </p:nvPicPr>
        <p:blipFill>
          <a:blip r:embed="rId5">
            <a:alphaModFix amt="40000"/>
          </a:blip>
          <a:stretch>
            <a:fillRect/>
          </a:stretch>
        </p:blipFill>
        <p:spPr>
          <a:xfrm>
            <a:off x="2869975" y="2476475"/>
            <a:ext cx="236025" cy="119100"/>
          </a:xfrm>
          <a:prstGeom prst="rect">
            <a:avLst/>
          </a:prstGeom>
          <a:noFill/>
          <a:ln>
            <a:noFill/>
          </a:ln>
        </p:spPr>
      </p:pic>
      <p:pic>
        <p:nvPicPr>
          <p:cNvPr id="298" name="Google Shape;298;p55"/>
          <p:cNvPicPr preferRelativeResize="0"/>
          <p:nvPr/>
        </p:nvPicPr>
        <p:blipFill>
          <a:blip r:embed="rId5">
            <a:alphaModFix amt="40000"/>
          </a:blip>
          <a:stretch>
            <a:fillRect/>
          </a:stretch>
        </p:blipFill>
        <p:spPr>
          <a:xfrm>
            <a:off x="2869975" y="2595575"/>
            <a:ext cx="236025" cy="119100"/>
          </a:xfrm>
          <a:prstGeom prst="rect">
            <a:avLst/>
          </a:prstGeom>
          <a:noFill/>
          <a:ln>
            <a:noFill/>
          </a:ln>
        </p:spPr>
      </p:pic>
      <p:pic>
        <p:nvPicPr>
          <p:cNvPr id="299" name="Google Shape;299;p55"/>
          <p:cNvPicPr preferRelativeResize="0"/>
          <p:nvPr/>
        </p:nvPicPr>
        <p:blipFill>
          <a:blip r:embed="rId6">
            <a:alphaModFix amt="50000"/>
          </a:blip>
          <a:stretch>
            <a:fillRect/>
          </a:stretch>
        </p:blipFill>
        <p:spPr>
          <a:xfrm>
            <a:off x="2469050" y="2476475"/>
            <a:ext cx="236025" cy="11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6"/>
          <p:cNvSpPr txBox="1"/>
          <p:nvPr/>
        </p:nvSpPr>
        <p:spPr>
          <a:xfrm>
            <a:off x="4096975" y="1928375"/>
            <a:ext cx="50469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JOINS </a:t>
            </a:r>
            <a:endParaRPr b="1" sz="3600">
              <a:solidFill>
                <a:srgbClr val="441848"/>
              </a:solidFill>
              <a:latin typeface="Montserrat"/>
              <a:ea typeface="Montserrat"/>
              <a:cs typeface="Montserrat"/>
              <a:sym typeface="Montserrat"/>
            </a:endParaRPr>
          </a:p>
        </p:txBody>
      </p:sp>
      <p:pic>
        <p:nvPicPr>
          <p:cNvPr id="305" name="Google Shape;305;p5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06" name="Google Shape;306;p5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07" name="Google Shape;307;p56"/>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308" name="Google Shape;308;p56"/>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7"/>
          <p:cNvSpPr txBox="1"/>
          <p:nvPr/>
        </p:nvSpPr>
        <p:spPr>
          <a:xfrm>
            <a:off x="377100" y="462475"/>
            <a:ext cx="36369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JOIN</a:t>
            </a:r>
            <a:endParaRPr b="1" sz="2700">
              <a:solidFill>
                <a:srgbClr val="441848"/>
              </a:solidFill>
              <a:latin typeface="Montserrat"/>
              <a:ea typeface="Montserrat"/>
              <a:cs typeface="Montserrat"/>
              <a:sym typeface="Montserrat"/>
            </a:endParaRPr>
          </a:p>
        </p:txBody>
      </p:sp>
      <p:pic>
        <p:nvPicPr>
          <p:cNvPr id="314" name="Google Shape;314;p5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15" name="Google Shape;315;p57"/>
          <p:cNvSpPr txBox="1"/>
          <p:nvPr/>
        </p:nvSpPr>
        <p:spPr>
          <a:xfrm>
            <a:off x="522550" y="15829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316" name="Google Shape;316;p57"/>
          <p:cNvSpPr txBox="1"/>
          <p:nvPr/>
        </p:nvSpPr>
        <p:spPr>
          <a:xfrm>
            <a:off x="4768275" y="15067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317" name="Google Shape;317;p57"/>
          <p:cNvSpPr txBox="1"/>
          <p:nvPr/>
        </p:nvSpPr>
        <p:spPr>
          <a:xfrm>
            <a:off x="419875" y="1369475"/>
            <a:ext cx="3000000" cy="226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solidFill>
                  <a:srgbClr val="441848"/>
                </a:solidFill>
                <a:latin typeface="Montserrat"/>
                <a:ea typeface="Montserrat"/>
                <a:cs typeface="Montserrat"/>
                <a:sym typeface="Montserrat"/>
              </a:rPr>
              <a:t>Diferentes </a:t>
            </a:r>
            <a:r>
              <a:rPr lang="en" sz="1300">
                <a:solidFill>
                  <a:srgbClr val="441848"/>
                </a:solidFill>
                <a:latin typeface="Montserrat"/>
                <a:ea typeface="Montserrat"/>
                <a:cs typeface="Montserrat"/>
                <a:sym typeface="Montserrat"/>
              </a:rPr>
              <a:t>formas de combinar las tablas:</a:t>
            </a:r>
            <a:endParaRPr sz="1300">
              <a:solidFill>
                <a:srgbClr val="441848"/>
              </a:solidFill>
              <a:latin typeface="Montserrat"/>
              <a:ea typeface="Montserrat"/>
              <a:cs typeface="Montserrat"/>
              <a:sym typeface="Montserrat"/>
            </a:endParaRPr>
          </a:p>
          <a:p>
            <a:pPr indent="-311150" lvl="0" marL="457200" rtl="0" algn="l">
              <a:lnSpc>
                <a:spcPct val="115000"/>
              </a:lnSpc>
              <a:spcBef>
                <a:spcPts val="100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Inner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Left Join </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Right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Full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Self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Cartesian Join (Cross)</a:t>
            </a:r>
            <a:endParaRPr sz="1300">
              <a:solidFill>
                <a:srgbClr val="441848"/>
              </a:solidFill>
              <a:highlight>
                <a:schemeClr val="lt1"/>
              </a:highlight>
              <a:latin typeface="Montserrat"/>
              <a:ea typeface="Montserrat"/>
              <a:cs typeface="Montserrat"/>
              <a:sym typeface="Montserrat"/>
            </a:endParaRPr>
          </a:p>
        </p:txBody>
      </p:sp>
      <p:pic>
        <p:nvPicPr>
          <p:cNvPr id="318" name="Google Shape;318;p57"/>
          <p:cNvPicPr preferRelativeResize="0"/>
          <p:nvPr/>
        </p:nvPicPr>
        <p:blipFill rotWithShape="1">
          <a:blip r:embed="rId4">
            <a:alphaModFix/>
          </a:blip>
          <a:srcRect b="4731" l="4149" r="4250" t="15485"/>
          <a:stretch/>
        </p:blipFill>
        <p:spPr>
          <a:xfrm>
            <a:off x="3471650" y="624475"/>
            <a:ext cx="5283825" cy="3556389"/>
          </a:xfrm>
          <a:prstGeom prst="rect">
            <a:avLst/>
          </a:prstGeom>
          <a:noFill/>
          <a:ln>
            <a:noFill/>
          </a:ln>
        </p:spPr>
      </p:pic>
      <p:sp>
        <p:nvSpPr>
          <p:cNvPr id="319" name="Google Shape;319;p57"/>
          <p:cNvSpPr txBox="1"/>
          <p:nvPr/>
        </p:nvSpPr>
        <p:spPr>
          <a:xfrm>
            <a:off x="453300" y="3697575"/>
            <a:ext cx="28659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solidFill>
                  <a:srgbClr val="441848"/>
                </a:solidFill>
                <a:highlight>
                  <a:schemeClr val="lt1"/>
                </a:highlight>
                <a:latin typeface="Montserrat"/>
                <a:ea typeface="Montserrat"/>
                <a:cs typeface="Montserrat"/>
                <a:sym typeface="Montserrat"/>
              </a:rPr>
              <a:t>* Es nec</a:t>
            </a:r>
            <a:r>
              <a:rPr lang="en" sz="800">
                <a:solidFill>
                  <a:srgbClr val="441848"/>
                </a:solidFill>
                <a:highlight>
                  <a:schemeClr val="lt1"/>
                </a:highlight>
                <a:latin typeface="Montserrat"/>
                <a:ea typeface="Montserrat"/>
                <a:cs typeface="Montserrat"/>
                <a:sym typeface="Montserrat"/>
              </a:rPr>
              <a:t>esario validar en su aplicación dependiendo del RDBMS</a:t>
            </a:r>
            <a:endParaRPr sz="800">
              <a:solidFill>
                <a:srgbClr val="441848"/>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nvSpPr>
        <p:spPr>
          <a:xfrm>
            <a:off x="4094075" y="1959900"/>
            <a:ext cx="4418700" cy="12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JOINS y subconsultas</a:t>
            </a:r>
            <a:endParaRPr b="1"/>
          </a:p>
        </p:txBody>
      </p:sp>
      <p:pic>
        <p:nvPicPr>
          <p:cNvPr id="162" name="Google Shape;162;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3" name="Google Shape;163;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4" name="Google Shape;164;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8"/>
          <p:cNvSpPr txBox="1"/>
          <p:nvPr/>
        </p:nvSpPr>
        <p:spPr>
          <a:xfrm>
            <a:off x="377100" y="538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highlight>
                  <a:schemeClr val="lt1"/>
                </a:highlight>
                <a:latin typeface="Montserrat"/>
                <a:ea typeface="Montserrat"/>
                <a:cs typeface="Montserrat"/>
                <a:sym typeface="Montserrat"/>
              </a:rPr>
              <a:t>INNER JOIN</a:t>
            </a:r>
            <a:endParaRPr b="1" sz="3000">
              <a:solidFill>
                <a:srgbClr val="441848"/>
              </a:solidFill>
              <a:highlight>
                <a:schemeClr val="lt1"/>
              </a:highlight>
              <a:latin typeface="Montserrat"/>
              <a:ea typeface="Montserrat"/>
              <a:cs typeface="Montserrat"/>
              <a:sym typeface="Montserrat"/>
            </a:endParaRPr>
          </a:p>
        </p:txBody>
      </p:sp>
      <p:pic>
        <p:nvPicPr>
          <p:cNvPr id="325" name="Google Shape;325;p58"/>
          <p:cNvPicPr preferRelativeResize="0"/>
          <p:nvPr/>
        </p:nvPicPr>
        <p:blipFill>
          <a:blip r:embed="rId3">
            <a:alphaModFix/>
          </a:blip>
          <a:stretch>
            <a:fillRect/>
          </a:stretch>
        </p:blipFill>
        <p:spPr>
          <a:xfrm>
            <a:off x="261138" y="1579086"/>
            <a:ext cx="8621724" cy="22901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9"/>
          <p:cNvSpPr txBox="1"/>
          <p:nvPr/>
        </p:nvSpPr>
        <p:spPr>
          <a:xfrm>
            <a:off x="377100" y="538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highlight>
                  <a:schemeClr val="lt1"/>
                </a:highlight>
                <a:latin typeface="Montserrat"/>
                <a:ea typeface="Montserrat"/>
                <a:cs typeface="Montserrat"/>
                <a:sym typeface="Montserrat"/>
              </a:rPr>
              <a:t>LEFT </a:t>
            </a:r>
            <a:r>
              <a:rPr b="1" lang="en" sz="3000">
                <a:solidFill>
                  <a:srgbClr val="441848"/>
                </a:solidFill>
                <a:highlight>
                  <a:schemeClr val="lt1"/>
                </a:highlight>
                <a:latin typeface="Montserrat"/>
                <a:ea typeface="Montserrat"/>
                <a:cs typeface="Montserrat"/>
                <a:sym typeface="Montserrat"/>
              </a:rPr>
              <a:t>JOIN</a:t>
            </a:r>
            <a:endParaRPr b="1" sz="3000">
              <a:solidFill>
                <a:srgbClr val="441848"/>
              </a:solidFill>
              <a:highlight>
                <a:schemeClr val="lt1"/>
              </a:highlight>
              <a:latin typeface="Montserrat"/>
              <a:ea typeface="Montserrat"/>
              <a:cs typeface="Montserrat"/>
              <a:sym typeface="Montserrat"/>
            </a:endParaRPr>
          </a:p>
        </p:txBody>
      </p:sp>
      <p:pic>
        <p:nvPicPr>
          <p:cNvPr id="331" name="Google Shape;331;p59"/>
          <p:cNvPicPr preferRelativeResize="0"/>
          <p:nvPr/>
        </p:nvPicPr>
        <p:blipFill>
          <a:blip r:embed="rId3">
            <a:alphaModFix/>
          </a:blip>
          <a:stretch>
            <a:fillRect/>
          </a:stretch>
        </p:blipFill>
        <p:spPr>
          <a:xfrm>
            <a:off x="152399" y="1626394"/>
            <a:ext cx="8839201" cy="23479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0"/>
          <p:cNvSpPr txBox="1"/>
          <p:nvPr/>
        </p:nvSpPr>
        <p:spPr>
          <a:xfrm>
            <a:off x="377100" y="3100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OUTER </a:t>
            </a:r>
            <a:r>
              <a:rPr b="1" lang="en" sz="3000">
                <a:solidFill>
                  <a:srgbClr val="441848"/>
                </a:solidFill>
                <a:latin typeface="Montserrat"/>
                <a:ea typeface="Montserrat"/>
                <a:cs typeface="Montserrat"/>
                <a:sym typeface="Montserrat"/>
              </a:rPr>
              <a:t>JOIN</a:t>
            </a:r>
            <a:endParaRPr b="1" sz="3000">
              <a:solidFill>
                <a:srgbClr val="441848"/>
              </a:solidFill>
              <a:latin typeface="Montserrat"/>
              <a:ea typeface="Montserrat"/>
              <a:cs typeface="Montserrat"/>
              <a:sym typeface="Montserrat"/>
            </a:endParaRPr>
          </a:p>
        </p:txBody>
      </p:sp>
      <p:pic>
        <p:nvPicPr>
          <p:cNvPr id="337" name="Google Shape;337;p60"/>
          <p:cNvPicPr preferRelativeResize="0"/>
          <p:nvPr/>
        </p:nvPicPr>
        <p:blipFill rotWithShape="1">
          <a:blip r:embed="rId3">
            <a:alphaModFix/>
          </a:blip>
          <a:srcRect b="0" l="0" r="38389" t="0"/>
          <a:stretch/>
        </p:blipFill>
        <p:spPr>
          <a:xfrm>
            <a:off x="152400" y="1626400"/>
            <a:ext cx="5445975" cy="2347900"/>
          </a:xfrm>
          <a:prstGeom prst="rect">
            <a:avLst/>
          </a:prstGeom>
          <a:noFill/>
          <a:ln>
            <a:noFill/>
          </a:ln>
        </p:spPr>
      </p:pic>
      <p:pic>
        <p:nvPicPr>
          <p:cNvPr id="338" name="Google Shape;338;p60"/>
          <p:cNvPicPr preferRelativeResize="0"/>
          <p:nvPr/>
        </p:nvPicPr>
        <p:blipFill rotWithShape="1">
          <a:blip r:embed="rId4">
            <a:alphaModFix/>
          </a:blip>
          <a:srcRect b="46996" l="36620" r="38760" t="22757"/>
          <a:stretch/>
        </p:blipFill>
        <p:spPr>
          <a:xfrm>
            <a:off x="5808325" y="1763850"/>
            <a:ext cx="2528000" cy="2038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1"/>
          <p:cNvSpPr txBox="1"/>
          <p:nvPr/>
        </p:nvSpPr>
        <p:spPr>
          <a:xfrm>
            <a:off x="1500000" y="1886550"/>
            <a:ext cx="6144000" cy="13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CheatSheet</a:t>
            </a:r>
            <a:r>
              <a:rPr b="1" lang="en" sz="3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SQL JOINs Cheat Sheet</a:t>
            </a:r>
            <a:endParaRPr b="1" sz="3600">
              <a:solidFill>
                <a:srgbClr val="441848"/>
              </a:solidFill>
              <a:latin typeface="Montserrat"/>
              <a:ea typeface="Montserrat"/>
              <a:cs typeface="Montserrat"/>
              <a:sym typeface="Montserrat"/>
            </a:endParaRPr>
          </a:p>
        </p:txBody>
      </p:sp>
      <p:pic>
        <p:nvPicPr>
          <p:cNvPr id="344" name="Google Shape;344;p6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45" name="Google Shape;345;p61"/>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346" name="Google Shape;346;p61"/>
          <p:cNvSpPr txBox="1"/>
          <p:nvPr/>
        </p:nvSpPr>
        <p:spPr>
          <a:xfrm>
            <a:off x="323650" y="45842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41848"/>
                </a:solidFill>
                <a:latin typeface="Montserrat"/>
                <a:ea typeface="Montserrat"/>
                <a:cs typeface="Montserrat"/>
                <a:sym typeface="Montserrat"/>
              </a:rPr>
              <a:t>Fuente: </a:t>
            </a:r>
            <a:r>
              <a:rPr lang="en" sz="1200">
                <a:solidFill>
                  <a:srgbClr val="441848"/>
                </a:solidFill>
                <a:uFill>
                  <a:noFill/>
                </a:uFill>
                <a:latin typeface="Montserrat"/>
                <a:ea typeface="Montserrat"/>
                <a:cs typeface="Montserrat"/>
                <a:sym typeface="Montserrat"/>
                <a:hlinkClick r:id="rId6">
                  <a:extLst>
                    <a:ext uri="{A12FA001-AC4F-418D-AE19-62706E023703}">
                      <ahyp:hlinkClr val="tx"/>
                    </a:ext>
                  </a:extLst>
                </a:hlinkClick>
              </a:rPr>
              <a:t>LearnSQL.com Team</a:t>
            </a:r>
            <a:endParaRPr sz="1200">
              <a:solidFill>
                <a:srgbClr val="441848"/>
              </a:solidFill>
              <a:uFill>
                <a:noFill/>
              </a:uFill>
              <a:latin typeface="Montserrat"/>
              <a:ea typeface="Montserrat"/>
              <a:cs typeface="Montserrat"/>
              <a:sym typeface="Montserrat"/>
              <a:hlinkClick r:id="rId7">
                <a:extLst>
                  <a:ext uri="{A12FA001-AC4F-418D-AE19-62706E023703}">
                    <ahyp:hlinkClr val="tx"/>
                  </a:ext>
                </a:extLst>
              </a:hlinkCli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2"/>
          <p:cNvSpPr txBox="1"/>
          <p:nvPr/>
        </p:nvSpPr>
        <p:spPr>
          <a:xfrm>
            <a:off x="1500000" y="1794750"/>
            <a:ext cx="6144000" cy="15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Challen</a:t>
            </a:r>
            <a:r>
              <a:rPr b="1" lang="en" sz="3600">
                <a:solidFill>
                  <a:srgbClr val="441848"/>
                </a:solidFill>
                <a:latin typeface="Montserrat"/>
                <a:ea typeface="Montserrat"/>
                <a:cs typeface="Montserrat"/>
                <a:sym typeface="Montserrat"/>
              </a:rPr>
              <a:t>ge: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Joins y Subconsultas</a:t>
            </a:r>
            <a:endParaRPr b="1" sz="3600">
              <a:solidFill>
                <a:srgbClr val="441848"/>
              </a:solidFill>
              <a:latin typeface="Montserrat"/>
              <a:ea typeface="Montserrat"/>
              <a:cs typeface="Montserrat"/>
              <a:sym typeface="Montserrat"/>
            </a:endParaRPr>
          </a:p>
        </p:txBody>
      </p:sp>
      <p:pic>
        <p:nvPicPr>
          <p:cNvPr id="352" name="Google Shape;352;p6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53" name="Google Shape;353;p62"/>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1"/>
          <p:cNvSpPr txBox="1"/>
          <p:nvPr/>
        </p:nvSpPr>
        <p:spPr>
          <a:xfrm>
            <a:off x="1500000" y="1842300"/>
            <a:ext cx="6144000" cy="14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70" name="Google Shape;170;p4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1" name="Google Shape;171;p4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2"/>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77" name="Google Shape;177;p4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78" name="Google Shape;178;p42"/>
          <p:cNvSpPr txBox="1"/>
          <p:nvPr/>
        </p:nvSpPr>
        <p:spPr>
          <a:xfrm>
            <a:off x="502950" y="1378275"/>
            <a:ext cx="8220900" cy="3069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Empezaremos</a:t>
            </a:r>
            <a:r>
              <a:rPr b="1" lang="en" sz="1600">
                <a:solidFill>
                  <a:schemeClr val="dk1"/>
                </a:solidFill>
                <a:latin typeface="Montserrat"/>
                <a:ea typeface="Montserrat"/>
                <a:cs typeface="Montserrat"/>
                <a:sym typeface="Montserrat"/>
              </a:rPr>
              <a:t> estudiando</a:t>
            </a:r>
            <a:r>
              <a:rPr lang="en" sz="1600">
                <a:solidFill>
                  <a:srgbClr val="E8E7E3"/>
                </a:solidFill>
              </a:rPr>
              <a:t>🐱‍💻</a:t>
            </a:r>
            <a:r>
              <a:rPr lang="en" sz="1600">
                <a:solidFill>
                  <a:schemeClr val="dk1"/>
                </a:solidFill>
                <a:latin typeface="Montserrat"/>
                <a:ea typeface="Montserrat"/>
                <a:cs typeface="Montserrat"/>
                <a:sym typeface="Montserrat"/>
              </a:rPr>
              <a:t> la presentación de </a:t>
            </a:r>
            <a:r>
              <a:rPr b="1" lang="en" sz="1600">
                <a:solidFill>
                  <a:schemeClr val="dk1"/>
                </a:solidFill>
                <a:latin typeface="Montserrat"/>
                <a:ea typeface="Montserrat"/>
                <a:cs typeface="Montserrat"/>
                <a:sym typeface="Montserrat"/>
              </a:rPr>
              <a:t>JOINS</a:t>
            </a:r>
            <a:r>
              <a:rPr lang="en" sz="1600">
                <a:solidFill>
                  <a:schemeClr val="dk1"/>
                </a:solidFill>
                <a:latin typeface="Montserrat"/>
                <a:ea typeface="Montserrat"/>
                <a:cs typeface="Montserrat"/>
                <a:sym typeface="Montserrat"/>
              </a:rPr>
              <a:t>🤖💜  donde h</a:t>
            </a:r>
            <a:r>
              <a:rPr lang="en" sz="1600">
                <a:solidFill>
                  <a:schemeClr val="dk1"/>
                </a:solidFill>
                <a:latin typeface="Montserrat"/>
                <a:ea typeface="Montserrat"/>
                <a:cs typeface="Montserrat"/>
                <a:sym typeface="Montserrat"/>
              </a:rPr>
              <a:t>aremos una </a:t>
            </a:r>
            <a:r>
              <a:rPr lang="en" sz="1600">
                <a:solidFill>
                  <a:schemeClr val="dk1"/>
                </a:solidFill>
                <a:latin typeface="Montserrat"/>
                <a:ea typeface="Montserrat"/>
                <a:cs typeface="Montserrat"/>
                <a:sym typeface="Montserrat"/>
              </a:rPr>
              <a:t>exploración</a:t>
            </a:r>
            <a:r>
              <a:rPr lang="en" sz="1600">
                <a:solidFill>
                  <a:schemeClr val="dk1"/>
                </a:solidFill>
                <a:latin typeface="Montserrat"/>
                <a:ea typeface="Montserrat"/>
                <a:cs typeface="Montserrat"/>
                <a:sym typeface="Montserrat"/>
              </a:rPr>
              <a:t> sobre las formas de combinar tablas dentro de una Base de Datos</a:t>
            </a:r>
            <a:r>
              <a:rPr lang="en"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Después, haremos un </a:t>
            </a:r>
            <a:r>
              <a:rPr b="1" lang="en" sz="1600">
                <a:solidFill>
                  <a:schemeClr val="dk1"/>
                </a:solidFill>
                <a:latin typeface="Montserrat"/>
                <a:ea typeface="Montserrat"/>
                <a:cs typeface="Montserrat"/>
                <a:sym typeface="Montserrat"/>
              </a:rPr>
              <a:t>challenge</a:t>
            </a:r>
            <a:r>
              <a:rPr lang="en" sz="1600">
                <a:solidFill>
                  <a:srgbClr val="E8E7E3"/>
                </a:solidFill>
              </a:rPr>
              <a:t>🐱‍💻</a:t>
            </a:r>
            <a:r>
              <a:rPr lang="en" sz="1600">
                <a:solidFill>
                  <a:schemeClr val="dk1"/>
                </a:solidFill>
                <a:latin typeface="Montserrat"/>
                <a:ea typeface="Montserrat"/>
                <a:cs typeface="Montserrat"/>
                <a:sym typeface="Montserrat"/>
              </a:rPr>
              <a:t>, para reforzar los conocimientos de Bases de Datos Relacionales en referencia a </a:t>
            </a:r>
            <a:r>
              <a:rPr b="1" lang="en" sz="1600">
                <a:solidFill>
                  <a:schemeClr val="dk1"/>
                </a:solidFill>
                <a:latin typeface="Montserrat"/>
                <a:ea typeface="Montserrat"/>
                <a:cs typeface="Montserrat"/>
                <a:sym typeface="Montserrat"/>
              </a:rPr>
              <a:t>las formas comunes de unir dos tablas</a:t>
            </a:r>
            <a:r>
              <a:rPr b="1" lang="en" sz="1600">
                <a:solidFill>
                  <a:schemeClr val="dk1"/>
                </a:solidFill>
                <a:latin typeface="Montserrat"/>
                <a:ea typeface="Montserrat"/>
                <a:cs typeface="Montserrat"/>
                <a:sym typeface="Montserrat"/>
              </a:rPr>
              <a:t>.</a:t>
            </a:r>
            <a:endParaRPr b="1" sz="16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Por último, daremos un breve espacio para </a:t>
            </a:r>
            <a:r>
              <a:rPr b="1" lang="en" sz="1600">
                <a:solidFill>
                  <a:schemeClr val="dk1"/>
                </a:solidFill>
                <a:latin typeface="Montserrat"/>
                <a:ea typeface="Montserrat"/>
                <a:cs typeface="Montserrat"/>
                <a:sym typeface="Montserrat"/>
              </a:rPr>
              <a:t>preguntas</a:t>
            </a:r>
            <a:r>
              <a:rPr lang="en" sz="1600">
                <a:solidFill>
                  <a:schemeClr val="dk1"/>
                </a:solidFill>
                <a:latin typeface="Montserrat"/>
                <a:ea typeface="Montserrat"/>
                <a:cs typeface="Montserrat"/>
                <a:sym typeface="Montserrat"/>
              </a:rPr>
              <a:t> y </a:t>
            </a:r>
            <a:r>
              <a:rPr b="1" lang="en" sz="1600">
                <a:solidFill>
                  <a:schemeClr val="dk1"/>
                </a:solidFill>
                <a:latin typeface="Montserrat"/>
                <a:ea typeface="Montserrat"/>
                <a:cs typeface="Montserrat"/>
                <a:sym typeface="Montserrat"/>
              </a:rPr>
              <a:t>conclusiones</a:t>
            </a:r>
            <a:r>
              <a:rPr lang="en" sz="1600">
                <a:solidFill>
                  <a:srgbClr val="E8E7E3"/>
                </a:solidFill>
              </a:rPr>
              <a:t>🐱‍💻</a:t>
            </a:r>
            <a:r>
              <a:rPr lang="en" sz="1600">
                <a:solidFill>
                  <a:schemeClr val="dk1"/>
                </a:solidFill>
                <a:latin typeface="Montserrat"/>
                <a:ea typeface="Montserrat"/>
                <a:cs typeface="Montserrat"/>
                <a:sym typeface="Montserrat"/>
              </a:rPr>
              <a:t>.</a:t>
            </a:r>
            <a:endParaRPr sz="16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3"/>
          <p:cNvSpPr txBox="1"/>
          <p:nvPr/>
        </p:nvSpPr>
        <p:spPr>
          <a:xfrm>
            <a:off x="377250" y="973200"/>
            <a:ext cx="8389500" cy="371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rgbClr val="1F1F1F"/>
                </a:solidFill>
                <a:highlight>
                  <a:srgbClr val="FFFFFF"/>
                </a:highlight>
                <a:latin typeface="Montserrat"/>
                <a:ea typeface="Montserrat"/>
                <a:cs typeface="Montserrat"/>
                <a:sym typeface="Montserrat"/>
              </a:rPr>
              <a:t>6:30 - 6:35</a:t>
            </a:r>
            <a:r>
              <a:rPr b="1" lang="en" sz="2100">
                <a:solidFill>
                  <a:srgbClr val="1F1F1F"/>
                </a:solidFill>
                <a:highlight>
                  <a:srgbClr val="FFFFFF"/>
                </a:highlight>
                <a:latin typeface="Montserrat"/>
                <a:ea typeface="Montserrat"/>
                <a:cs typeface="Montserrat"/>
                <a:sym typeface="Montserrat"/>
              </a:rPr>
              <a:t> </a:t>
            </a:r>
            <a:r>
              <a:rPr lang="en" sz="2100">
                <a:solidFill>
                  <a:srgbClr val="1F1F1F"/>
                </a:solidFill>
                <a:highlight>
                  <a:srgbClr val="FFFFFF"/>
                </a:highlight>
                <a:latin typeface="Montserrat"/>
                <a:ea typeface="Montserrat"/>
                <a:cs typeface="Montserrat"/>
                <a:sym typeface="Montserrat"/>
              </a:rPr>
              <a:t>PM</a:t>
            </a:r>
            <a:r>
              <a:rPr b="1" lang="en" sz="2100">
                <a:solidFill>
                  <a:srgbClr val="1F1F1F"/>
                </a:solidFill>
                <a:highlight>
                  <a:srgbClr val="FFFFFF"/>
                </a:highlight>
                <a:latin typeface="Montserrat"/>
                <a:ea typeface="Montserrat"/>
                <a:cs typeface="Montserrat"/>
                <a:sym typeface="Montserrat"/>
              </a:rPr>
              <a:t> Saludos </a:t>
            </a:r>
            <a:r>
              <a:rPr lang="en" sz="2100">
                <a:solidFill>
                  <a:srgbClr val="1F1F1F"/>
                </a:solidFill>
                <a:highlight>
                  <a:srgbClr val="FFFFFF"/>
                </a:highlight>
                <a:latin typeface="Montserrat"/>
                <a:ea typeface="Montserrat"/>
                <a:cs typeface="Montserrat"/>
                <a:sym typeface="Montserrat"/>
              </a:rPr>
              <a:t>y</a:t>
            </a:r>
            <a:r>
              <a:rPr b="1" lang="en" sz="2100">
                <a:solidFill>
                  <a:srgbClr val="1F1F1F"/>
                </a:solidFill>
                <a:highlight>
                  <a:srgbClr val="FFFFFF"/>
                </a:highlight>
                <a:latin typeface="Montserrat"/>
                <a:ea typeface="Montserrat"/>
                <a:cs typeface="Montserrat"/>
                <a:sym typeface="Montserrat"/>
              </a:rPr>
              <a:t> anuncios.</a:t>
            </a:r>
            <a:endParaRPr b="1" sz="21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2100">
                <a:solidFill>
                  <a:srgbClr val="1F1F1F"/>
                </a:solidFill>
                <a:highlight>
                  <a:schemeClr val="lt1"/>
                </a:highlight>
                <a:latin typeface="Montserrat"/>
                <a:ea typeface="Montserrat"/>
                <a:cs typeface="Montserrat"/>
                <a:sym typeface="Montserrat"/>
              </a:rPr>
              <a:t>6:35 - 6:40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a:t>
            </a:r>
            <a:r>
              <a:rPr b="1" lang="en" sz="2100">
                <a:solidFill>
                  <a:srgbClr val="1F1F1F"/>
                </a:solidFill>
                <a:highlight>
                  <a:schemeClr val="lt1"/>
                </a:highlight>
                <a:latin typeface="Montserrat"/>
                <a:ea typeface="Montserrat"/>
                <a:cs typeface="Montserrat"/>
                <a:sym typeface="Montserrat"/>
              </a:rPr>
              <a:t>Objetivos </a:t>
            </a:r>
            <a:r>
              <a:rPr lang="en" sz="2100">
                <a:solidFill>
                  <a:srgbClr val="1F1F1F"/>
                </a:solidFill>
                <a:highlight>
                  <a:schemeClr val="lt1"/>
                </a:highlight>
                <a:latin typeface="Montserrat"/>
                <a:ea typeface="Montserrat"/>
                <a:cs typeface="Montserrat"/>
                <a:sym typeface="Montserrat"/>
              </a:rPr>
              <a:t>de</a:t>
            </a:r>
            <a:r>
              <a:rPr b="1" lang="en" sz="2100">
                <a:solidFill>
                  <a:srgbClr val="1F1F1F"/>
                </a:solidFill>
                <a:highlight>
                  <a:schemeClr val="lt1"/>
                </a:highlight>
                <a:latin typeface="Montserrat"/>
                <a:ea typeface="Montserrat"/>
                <a:cs typeface="Montserrat"/>
                <a:sym typeface="Montserrat"/>
              </a:rPr>
              <a:t> aprendizaje.</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6:40 - 7:10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Presentación:</a:t>
            </a:r>
            <a:r>
              <a:rPr b="1" lang="en" sz="2100">
                <a:solidFill>
                  <a:srgbClr val="1F1F1F"/>
                </a:solidFill>
                <a:highlight>
                  <a:schemeClr val="lt1"/>
                </a:highlight>
                <a:latin typeface="Montserrat"/>
                <a:ea typeface="Montserrat"/>
                <a:cs typeface="Montserrat"/>
                <a:sym typeface="Montserrat"/>
              </a:rPr>
              <a:t> Joins</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7:10 - 8:10  PM Notebook</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8:10 - 8:25 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BREAK.</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8:25 - 9:25</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Challenge</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9:25 - 9:30 PM</a:t>
            </a:r>
            <a:r>
              <a:rPr b="1" lang="en" sz="2100">
                <a:solidFill>
                  <a:srgbClr val="1F1F1F"/>
                </a:solidFill>
                <a:highlight>
                  <a:schemeClr val="lt1"/>
                </a:highlight>
                <a:latin typeface="Montserrat"/>
                <a:ea typeface="Montserrat"/>
                <a:cs typeface="Montserrat"/>
                <a:sym typeface="Montserrat"/>
              </a:rPr>
              <a:t>  Conclusiones.</a:t>
            </a:r>
            <a:endParaRPr b="1" sz="2100">
              <a:solidFill>
                <a:srgbClr val="1F1F1F"/>
              </a:solidFill>
              <a:highlight>
                <a:schemeClr val="lt1"/>
              </a:highlight>
              <a:latin typeface="Montserrat"/>
              <a:ea typeface="Montserrat"/>
              <a:cs typeface="Montserrat"/>
              <a:sym typeface="Montserrat"/>
            </a:endParaRPr>
          </a:p>
        </p:txBody>
      </p:sp>
      <p:sp>
        <p:nvSpPr>
          <p:cNvPr id="184" name="Google Shape;184;p43"/>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85" name="Google Shape;185;p4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86" name="Google Shape;186;p43"/>
          <p:cNvPicPr preferRelativeResize="0"/>
          <p:nvPr/>
        </p:nvPicPr>
        <p:blipFill>
          <a:blip r:embed="rId4">
            <a:alphaModFix/>
          </a:blip>
          <a:stretch>
            <a:fillRect/>
          </a:stretch>
        </p:blipFill>
        <p:spPr>
          <a:xfrm>
            <a:off x="7534375" y="3034200"/>
            <a:ext cx="1352075" cy="135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44"/>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92" name="Google Shape;192;p44"/>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Temas</a:t>
            </a:r>
            <a:endParaRPr b="1" sz="3600">
              <a:solidFill>
                <a:srgbClr val="441848"/>
              </a:solidFill>
              <a:latin typeface="Montserrat"/>
              <a:ea typeface="Montserrat"/>
              <a:cs typeface="Montserrat"/>
              <a:sym typeface="Montserrat"/>
            </a:endParaRPr>
          </a:p>
        </p:txBody>
      </p:sp>
      <p:pic>
        <p:nvPicPr>
          <p:cNvPr id="193" name="Google Shape;193;p44"/>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94" name="Google Shape;194;p44"/>
          <p:cNvSpPr txBox="1"/>
          <p:nvPr/>
        </p:nvSpPr>
        <p:spPr>
          <a:xfrm>
            <a:off x="2179275" y="948550"/>
            <a:ext cx="6306600" cy="3766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1F1F1F"/>
              </a:buClr>
              <a:buSzPts val="1600"/>
              <a:buFont typeface="Montserrat"/>
              <a:buAutoNum type="arabicPeriod"/>
            </a:pPr>
            <a:r>
              <a:rPr b="1" lang="en" sz="1600">
                <a:solidFill>
                  <a:srgbClr val="1F1F1F"/>
                </a:solidFill>
                <a:highlight>
                  <a:srgbClr val="FFFFFF"/>
                </a:highlight>
                <a:latin typeface="Montserrat"/>
                <a:ea typeface="Montserrat"/>
                <a:cs typeface="Montserrat"/>
                <a:sym typeface="Montserrat"/>
              </a:rPr>
              <a:t>Llaves Primarias y </a:t>
            </a:r>
            <a:r>
              <a:rPr b="1" lang="en" sz="1600">
                <a:solidFill>
                  <a:srgbClr val="1F1F1F"/>
                </a:solidFill>
                <a:highlight>
                  <a:srgbClr val="FFFFFF"/>
                </a:highlight>
                <a:latin typeface="Montserrat"/>
                <a:ea typeface="Montserrat"/>
                <a:cs typeface="Montserrat"/>
                <a:sym typeface="Montserrat"/>
              </a:rPr>
              <a:t>Foráneas</a:t>
            </a:r>
            <a:endParaRPr b="1" sz="1600">
              <a:solidFill>
                <a:srgbClr val="1F1F1F"/>
              </a:solidFill>
              <a:highlight>
                <a:srgbClr val="FFFFFF"/>
              </a:highlight>
              <a:latin typeface="Montserrat"/>
              <a:ea typeface="Montserrat"/>
              <a:cs typeface="Montserrat"/>
              <a:sym typeface="Montserrat"/>
            </a:endParaRPr>
          </a:p>
          <a:p>
            <a:pPr indent="-330200" lvl="0" marL="457200" marR="0" rtl="0" algn="l">
              <a:lnSpc>
                <a:spcPct val="150000"/>
              </a:lnSpc>
              <a:spcBef>
                <a:spcPts val="1000"/>
              </a:spcBef>
              <a:spcAft>
                <a:spcPts val="0"/>
              </a:spcAft>
              <a:buClr>
                <a:srgbClr val="1F1F1F"/>
              </a:buClr>
              <a:buSzPts val="1600"/>
              <a:buFont typeface="Montserrat"/>
              <a:buAutoNum type="arabicPeriod"/>
            </a:pPr>
            <a:r>
              <a:rPr b="1" lang="en" sz="1600">
                <a:solidFill>
                  <a:srgbClr val="1F1F1F"/>
                </a:solidFill>
                <a:highlight>
                  <a:srgbClr val="FFFFFF"/>
                </a:highlight>
                <a:latin typeface="Montserrat"/>
                <a:ea typeface="Montserrat"/>
                <a:cs typeface="Montserrat"/>
                <a:sym typeface="Montserrat"/>
              </a:rPr>
              <a:t>JOINS</a:t>
            </a:r>
            <a:endParaRPr b="1" sz="1600">
              <a:solidFill>
                <a:srgbClr val="1F1F1F"/>
              </a:solidFill>
              <a:highlight>
                <a:srgbClr val="FFFFFF"/>
              </a:highlight>
              <a:latin typeface="Montserrat"/>
              <a:ea typeface="Montserrat"/>
              <a:cs typeface="Montserrat"/>
              <a:sym typeface="Montserrat"/>
            </a:endParaRPr>
          </a:p>
          <a:p>
            <a:pPr indent="-330200" lvl="0" marL="457200" marR="0" rtl="0" algn="l">
              <a:lnSpc>
                <a:spcPct val="150000"/>
              </a:lnSpc>
              <a:spcBef>
                <a:spcPts val="1000"/>
              </a:spcBef>
              <a:spcAft>
                <a:spcPts val="1000"/>
              </a:spcAft>
              <a:buClr>
                <a:srgbClr val="D9D9D9"/>
              </a:buClr>
              <a:buSzPts val="1600"/>
              <a:buFont typeface="Montserrat"/>
              <a:buAutoNum type="arabicPeriod"/>
            </a:pPr>
            <a:r>
              <a:rPr b="1" lang="en" sz="1600">
                <a:solidFill>
                  <a:srgbClr val="D9D9D9"/>
                </a:solidFill>
                <a:highlight>
                  <a:srgbClr val="FFFFFF"/>
                </a:highlight>
                <a:latin typeface="Montserrat"/>
                <a:ea typeface="Montserrat"/>
                <a:cs typeface="Montserrat"/>
                <a:sym typeface="Montserrat"/>
              </a:rPr>
              <a:t>Subconsultas</a:t>
            </a:r>
            <a:endParaRPr b="1" sz="1600">
              <a:solidFill>
                <a:srgbClr val="D9D9D9"/>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5"/>
          <p:cNvSpPr txBox="1"/>
          <p:nvPr/>
        </p:nvSpPr>
        <p:spPr>
          <a:xfrm>
            <a:off x="1665750" y="1188150"/>
            <a:ext cx="5812500" cy="18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Recursos y meta-recursos de aprendizaje.</a:t>
            </a:r>
            <a:endParaRPr/>
          </a:p>
        </p:txBody>
      </p:sp>
      <p:pic>
        <p:nvPicPr>
          <p:cNvPr id="200" name="Google Shape;200;p4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01" name="Google Shape;201;p45"/>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02" name="Google Shape;202;p45"/>
          <p:cNvPicPr preferRelativeResize="0"/>
          <p:nvPr/>
        </p:nvPicPr>
        <p:blipFill rotWithShape="1">
          <a:blip r:embed="rId5">
            <a:alphaModFix/>
          </a:blip>
          <a:srcRect b="6801" l="3887" r="19130" t="9023"/>
          <a:stretch/>
        </p:blipFill>
        <p:spPr>
          <a:xfrm>
            <a:off x="385825" y="1504075"/>
            <a:ext cx="1991250" cy="272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6"/>
          <p:cNvSpPr txBox="1"/>
          <p:nvPr/>
        </p:nvSpPr>
        <p:spPr>
          <a:xfrm>
            <a:off x="535250" y="2289475"/>
            <a:ext cx="405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https://learning.oreilly.com/library/view/learning-sql-3rd/9781492057604/ch05.html#cartesian_product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u="sng">
                <a:solidFill>
                  <a:schemeClr val="accent5"/>
                </a:solidFill>
                <a:latin typeface="Montserrat"/>
                <a:ea typeface="Montserrat"/>
                <a:cs typeface="Montserrat"/>
                <a:sym typeface="Montserrat"/>
                <a:hlinkClick r:id="rId4">
                  <a:extLst>
                    <a:ext uri="{A12FA001-AC4F-418D-AE19-62706E023703}">
                      <ahyp:hlinkClr val="tx"/>
                    </a:ext>
                  </a:extLst>
                </a:hlinkClick>
              </a:rPr>
              <a:t>https://learning.oreilly.com/library/view/learning-sql-3rd/9781492057604/ch09.html</a:t>
            </a:r>
            <a:endParaRPr>
              <a:latin typeface="Montserrat"/>
              <a:ea typeface="Montserrat"/>
              <a:cs typeface="Montserrat"/>
              <a:sym typeface="Montserrat"/>
            </a:endParaRPr>
          </a:p>
        </p:txBody>
      </p:sp>
      <p:sp>
        <p:nvSpPr>
          <p:cNvPr id="208" name="Google Shape;208;p46"/>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Chapter 5. Querying Multiple Tables,</a:t>
            </a:r>
            <a:endParaRPr b="1" sz="30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Chapter 9. SubQuerys</a:t>
            </a:r>
            <a:endParaRPr b="1" sz="3000">
              <a:solidFill>
                <a:srgbClr val="441848"/>
              </a:solidFill>
              <a:latin typeface="Montserrat"/>
              <a:ea typeface="Montserrat"/>
              <a:cs typeface="Montserrat"/>
              <a:sym typeface="Montserrat"/>
            </a:endParaRPr>
          </a:p>
        </p:txBody>
      </p:sp>
      <p:pic>
        <p:nvPicPr>
          <p:cNvPr id="209" name="Google Shape;209;p46"/>
          <p:cNvPicPr preferRelativeResize="0"/>
          <p:nvPr/>
        </p:nvPicPr>
        <p:blipFill>
          <a:blip r:embed="rId5">
            <a:alphaModFix/>
          </a:blip>
          <a:stretch>
            <a:fillRect/>
          </a:stretch>
        </p:blipFill>
        <p:spPr>
          <a:xfrm>
            <a:off x="5639450" y="1239620"/>
            <a:ext cx="2349800" cy="3084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7"/>
          <p:cNvSpPr txBox="1"/>
          <p:nvPr/>
        </p:nvSpPr>
        <p:spPr>
          <a:xfrm>
            <a:off x="535250" y="2219850"/>
            <a:ext cx="405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Joining Data | Kaggle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4"/>
              </a:rPr>
              <a:t>JOINs and UNIONs | Kaggle</a:t>
            </a:r>
            <a:endParaRPr>
              <a:latin typeface="Montserrat"/>
              <a:ea typeface="Montserrat"/>
              <a:cs typeface="Montserrat"/>
              <a:sym typeface="Montserrat"/>
            </a:endParaRPr>
          </a:p>
        </p:txBody>
      </p:sp>
      <p:sp>
        <p:nvSpPr>
          <p:cNvPr id="215" name="Google Shape;215;p47"/>
          <p:cNvSpPr txBox="1"/>
          <p:nvPr/>
        </p:nvSpPr>
        <p:spPr>
          <a:xfrm>
            <a:off x="535250" y="491600"/>
            <a:ext cx="7606500" cy="6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Joining Data, JOINs and UNIONs</a:t>
            </a:r>
            <a:endParaRPr b="1" sz="3000">
              <a:solidFill>
                <a:srgbClr val="441848"/>
              </a:solidFill>
              <a:latin typeface="Montserrat"/>
              <a:ea typeface="Montserrat"/>
              <a:cs typeface="Montserrat"/>
              <a:sym typeface="Montserrat"/>
            </a:endParaRPr>
          </a:p>
        </p:txBody>
      </p:sp>
      <p:pic>
        <p:nvPicPr>
          <p:cNvPr id="216" name="Google Shape;216;p47"/>
          <p:cNvPicPr preferRelativeResize="0"/>
          <p:nvPr/>
        </p:nvPicPr>
        <p:blipFill>
          <a:blip r:embed="rId5">
            <a:alphaModFix/>
          </a:blip>
          <a:stretch>
            <a:fillRect/>
          </a:stretch>
        </p:blipFill>
        <p:spPr>
          <a:xfrm>
            <a:off x="5200250" y="2280774"/>
            <a:ext cx="3521674" cy="1339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